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6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67" r:id="rId4"/>
    <p:sldId id="258" r:id="rId5"/>
    <p:sldId id="312" r:id="rId6"/>
    <p:sldId id="259" r:id="rId7"/>
    <p:sldId id="296" r:id="rId8"/>
    <p:sldId id="295" r:id="rId9"/>
    <p:sldId id="301" r:id="rId10"/>
    <p:sldId id="304" r:id="rId11"/>
    <p:sldId id="306" r:id="rId12"/>
    <p:sldId id="309" r:id="rId13"/>
    <p:sldId id="310" r:id="rId14"/>
    <p:sldId id="315" r:id="rId15"/>
    <p:sldId id="317" r:id="rId16"/>
    <p:sldId id="272" r:id="rId17"/>
    <p:sldId id="273" r:id="rId18"/>
    <p:sldId id="260" r:id="rId19"/>
    <p:sldId id="292" r:id="rId20"/>
    <p:sldId id="266" r:id="rId21"/>
    <p:sldId id="269" r:id="rId22"/>
    <p:sldId id="320" r:id="rId23"/>
    <p:sldId id="265" r:id="rId24"/>
    <p:sldId id="321" r:id="rId25"/>
    <p:sldId id="271" r:id="rId26"/>
    <p:sldId id="319" r:id="rId27"/>
    <p:sldId id="322" r:id="rId28"/>
    <p:sldId id="287" r:id="rId29"/>
    <p:sldId id="263" r:id="rId30"/>
  </p:sldIdLst>
  <p:sldSz cx="9144000" cy="6858000" type="screen4x3"/>
  <p:notesSz cx="6797675" cy="9926638"/>
  <p:custDataLst>
    <p:tags r:id="rId3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FF"/>
    <a:srgbClr val="CCECFF"/>
    <a:srgbClr val="CCCCFF"/>
    <a:srgbClr val="CC99FF"/>
    <a:srgbClr val="99CC00"/>
    <a:srgbClr val="66FF33"/>
    <a:srgbClr val="008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34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>
        <p:scale>
          <a:sx n="200" d="100"/>
          <a:sy n="200" d="100"/>
        </p:scale>
        <p:origin x="-66" y="-66"/>
      </p:cViewPr>
      <p:guideLst>
        <p:guide orient="horz" pos="3126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werkblad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317397600"/>
        <c:axId val="317397992"/>
        <c:axId val="0"/>
      </c:bar3DChart>
      <c:catAx>
        <c:axId val="317397600"/>
        <c:scaling>
          <c:orientation val="minMax"/>
        </c:scaling>
        <c:delete val="0"/>
        <c:axPos val="b"/>
        <c:majorTickMark val="out"/>
        <c:minorTickMark val="none"/>
        <c:tickLblPos val="low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nl-NL"/>
          </a:p>
        </c:txPr>
        <c:crossAx val="317397992"/>
        <c:crosses val="autoZero"/>
        <c:auto val="1"/>
        <c:lblAlgn val="ctr"/>
        <c:lblOffset val="100"/>
        <c:tickMarkSkip val="1"/>
        <c:noMultiLvlLbl val="0"/>
      </c:catAx>
      <c:valAx>
        <c:axId val="317397992"/>
        <c:scaling>
          <c:orientation val="minMax"/>
        </c:scaling>
        <c:delete val="0"/>
        <c:axPos val="l"/>
        <c:majorGridlines>
          <c:spPr>
            <a:ln w="3175">
              <a:solidFill>
                <a:schemeClr val="tx1"/>
              </a:solidFill>
              <a:prstDash val="solid"/>
            </a:ln>
          </c:spPr>
        </c:majorGridlines>
        <c:majorTickMark val="out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nl-NL"/>
          </a:p>
        </c:txPr>
        <c:crossAx val="31739760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2063492063492061"/>
          <c:y val="0.41726618705035973"/>
          <c:w val="0.17301587301587301"/>
          <c:h val="0.16786570743405277"/>
        </c:manualLayout>
      </c:layout>
      <c:overlay val="0"/>
      <c:spPr>
        <a:noFill/>
        <a:ln w="3175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nl-N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nl-NL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3063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nl-NL" altLang="nl-NL"/>
              <a:t>Wouter Molenaar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13062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nl-NL" altLang="nl-NL"/>
              <a:t>2005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7050"/>
            <a:ext cx="2913063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nl-NL" altLang="nl-NL"/>
              <a:t>Voorlichting Voortgezet Onderwijs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17050"/>
            <a:ext cx="2913062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192F48D-B3F1-4861-AA95-446B2AF06DE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96655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3063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13062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7888" y="723900"/>
            <a:ext cx="5045075" cy="37830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748213"/>
            <a:ext cx="5003800" cy="442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noProof="0" smtClean="0"/>
              <a:t>Klik om het opmaakprofiel van de modeltekst te bewerken</a:t>
            </a:r>
          </a:p>
          <a:p>
            <a:pPr lvl="1"/>
            <a:r>
              <a:rPr lang="nl-NL" altLang="nl-NL" noProof="0" smtClean="0"/>
              <a:t>Tweede niveau</a:t>
            </a:r>
          </a:p>
          <a:p>
            <a:pPr lvl="2"/>
            <a:r>
              <a:rPr lang="nl-NL" altLang="nl-NL" noProof="0" smtClean="0"/>
              <a:t>Derde niveau</a:t>
            </a:r>
          </a:p>
          <a:p>
            <a:pPr lvl="3"/>
            <a:r>
              <a:rPr lang="nl-NL" altLang="nl-NL" noProof="0" smtClean="0"/>
              <a:t>Vierde niveau</a:t>
            </a:r>
          </a:p>
          <a:p>
            <a:pPr lvl="4"/>
            <a:r>
              <a:rPr lang="nl-NL" altLang="nl-NL" noProof="0" smtClean="0"/>
              <a:t>Vijfde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7050"/>
            <a:ext cx="2913063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17050"/>
            <a:ext cx="2913062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5E1736C-C393-4358-9830-9DA2C58F4C9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800900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873443-51BB-4542-957D-126F04CE8EC3}" type="slidenum">
              <a:rPr lang="nl-NL" altLang="nl-NL">
                <a:latin typeface="Times New Roman" panose="02020603050405020304" pitchFamily="18" charset="0"/>
              </a:rPr>
              <a:pPr/>
              <a:t>1</a:t>
            </a:fld>
            <a:endParaRPr lang="nl-NL" altLang="nl-NL">
              <a:latin typeface="Times New Roman" panose="02020603050405020304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36701494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9881A22-48B2-4EBB-AD68-EA0013DDC709}" type="slidenum">
              <a:rPr lang="nl-NL" altLang="nl-NL" sz="1200"/>
              <a:pPr/>
              <a:t>13</a:t>
            </a:fld>
            <a:endParaRPr lang="nl-NL" altLang="nl-NL" sz="120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40345722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9175139-8C3E-40A3-8903-85611F8D1B96}" type="slidenum">
              <a:rPr lang="nl-NL" altLang="nl-NL" sz="1200"/>
              <a:pPr/>
              <a:t>14</a:t>
            </a:fld>
            <a:endParaRPr lang="nl-NL" altLang="nl-NL" sz="12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42413724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8E44E89-B574-45D4-9036-45D0536B8128}" type="slidenum">
              <a:rPr lang="nl-NL" altLang="nl-NL" sz="1200"/>
              <a:pPr/>
              <a:t>15</a:t>
            </a:fld>
            <a:endParaRPr lang="nl-NL" altLang="nl-NL" sz="12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16066957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9CB949F-E179-49CD-833A-10F9F5A7F312}" type="slidenum">
              <a:rPr lang="nl-NL" altLang="nl-NL">
                <a:latin typeface="Times New Roman" panose="02020603050405020304" pitchFamily="18" charset="0"/>
              </a:rPr>
              <a:pPr/>
              <a:t>28</a:t>
            </a:fld>
            <a:endParaRPr lang="nl-NL" altLang="nl-NL">
              <a:latin typeface="Times New Roman" panose="02020603050405020304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949154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0216CC3-D14B-4DE9-983C-510835698887}" type="slidenum">
              <a:rPr lang="nl-NL" altLang="nl-NL">
                <a:latin typeface="Times New Roman" panose="02020603050405020304" pitchFamily="18" charset="0"/>
              </a:rPr>
              <a:pPr/>
              <a:t>2</a:t>
            </a:fld>
            <a:endParaRPr lang="nl-NL" altLang="nl-NL">
              <a:latin typeface="Times New Roman" panose="02020603050405020304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1356860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1CD2CF6-1126-4B48-B4FE-8055B6C75F7F}" type="slidenum">
              <a:rPr lang="nl-NL" altLang="nl-NL" sz="1200"/>
              <a:pPr/>
              <a:t>5</a:t>
            </a:fld>
            <a:endParaRPr lang="nl-NL" altLang="nl-NL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3004353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B209193-D2BE-4A58-8BA2-292E37D8E519}" type="slidenum">
              <a:rPr lang="nl-NL" altLang="nl-NL" sz="1200"/>
              <a:pPr/>
              <a:t>7</a:t>
            </a:fld>
            <a:endParaRPr lang="nl-NL" altLang="nl-NL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8510305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FBD45F8-D2DD-46A2-89F9-B578F8F68901}" type="slidenum">
              <a:rPr lang="nl-NL" altLang="nl-NL" sz="1200"/>
              <a:pPr/>
              <a:t>8</a:t>
            </a:fld>
            <a:endParaRPr lang="nl-NL" altLang="nl-NL" sz="12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1151850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E359D17-87F0-4CAE-AAC7-83F0BFEFE42F}" type="slidenum">
              <a:rPr lang="nl-NL" altLang="nl-NL" sz="1200"/>
              <a:pPr/>
              <a:t>9</a:t>
            </a:fld>
            <a:endParaRPr lang="nl-NL" altLang="nl-NL" sz="12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97235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57C9F02-AB25-485E-A45A-FAC7657EBD4A}" type="slidenum">
              <a:rPr lang="nl-NL" altLang="nl-NL" sz="1200"/>
              <a:pPr/>
              <a:t>10</a:t>
            </a:fld>
            <a:endParaRPr lang="nl-NL" altLang="nl-NL" sz="12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1294224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833437-5E7A-494F-A91C-5FA211833FC1}" type="slidenum">
              <a:rPr lang="nl-NL" altLang="nl-NL" sz="1200"/>
              <a:pPr/>
              <a:t>11</a:t>
            </a:fld>
            <a:endParaRPr lang="nl-NL" alt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22770115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6C61254-1D36-43F9-9363-8A0704B3D918}" type="slidenum">
              <a:rPr lang="nl-NL" altLang="nl-NL" sz="1200"/>
              <a:pPr/>
              <a:t>12</a:t>
            </a:fld>
            <a:endParaRPr lang="nl-NL" altLang="nl-NL" sz="120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267414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 rot="20940000">
            <a:off x="1828800" y="304800"/>
            <a:ext cx="457200" cy="457200"/>
          </a:xfrm>
          <a:prstGeom prst="star5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defRPr/>
            </a:pPr>
            <a:endParaRPr kumimoji="1" lang="nl-NL" altLang="nl-NL" sz="2400">
              <a:latin typeface="Times New Roman" panose="02020603050405020304" pitchFamily="18" charset="0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2609850" y="171450"/>
            <a:ext cx="419100" cy="419100"/>
          </a:xfrm>
          <a:prstGeom prst="star5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defRPr/>
            </a:pPr>
            <a:endParaRPr kumimoji="1" lang="nl-NL" altLang="nl-NL" sz="2400">
              <a:latin typeface="Times New Roman" panose="02020603050405020304" pitchFamily="18" charset="0"/>
            </a:endParaRPr>
          </a:p>
        </p:txBody>
      </p:sp>
      <p:sp>
        <p:nvSpPr>
          <p:cNvPr id="6" name="AutoShape 9"/>
          <p:cNvSpPr>
            <a:spLocks noChangeArrowheads="1"/>
          </p:cNvSpPr>
          <p:nvPr/>
        </p:nvSpPr>
        <p:spPr bwMode="auto">
          <a:xfrm rot="20940000">
            <a:off x="1752600" y="228600"/>
            <a:ext cx="457200" cy="457200"/>
          </a:xfrm>
          <a:prstGeom prst="star5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defRPr/>
            </a:pPr>
            <a:endParaRPr kumimoji="1" lang="nl-NL" altLang="nl-NL" sz="2400">
              <a:latin typeface="Times New Roman" panose="02020603050405020304" pitchFamily="18" charset="0"/>
            </a:endParaRPr>
          </a:p>
        </p:txBody>
      </p:sp>
      <p:sp>
        <p:nvSpPr>
          <p:cNvPr id="7" name="AutoShape 10"/>
          <p:cNvSpPr>
            <a:spLocks noChangeArrowheads="1"/>
          </p:cNvSpPr>
          <p:nvPr/>
        </p:nvSpPr>
        <p:spPr bwMode="auto">
          <a:xfrm>
            <a:off x="2533650" y="19050"/>
            <a:ext cx="419100" cy="419100"/>
          </a:xfrm>
          <a:prstGeom prst="star5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defRPr/>
            </a:pPr>
            <a:endParaRPr kumimoji="1" lang="nl-NL" altLang="nl-NL" sz="2400">
              <a:latin typeface="Times New Roman" panose="02020603050405020304" pitchFamily="18" charset="0"/>
            </a:endParaRP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 rot="1320000">
            <a:off x="168275" y="244475"/>
            <a:ext cx="882650" cy="882650"/>
          </a:xfrm>
          <a:prstGeom prst="star5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defRPr/>
            </a:pPr>
            <a:endParaRPr kumimoji="1" lang="nl-NL" altLang="nl-NL" sz="2400">
              <a:latin typeface="Times New Roman" panose="02020603050405020304" pitchFamily="18" charset="0"/>
            </a:endParaRPr>
          </a:p>
        </p:txBody>
      </p:sp>
      <p:pic>
        <p:nvPicPr>
          <p:cNvPr id="9" name="Picture 12" descr="logo adelaar gekleu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486400"/>
            <a:ext cx="842963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logo adelaar gekleu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486400"/>
            <a:ext cx="842963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logo adelaar gekleur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486400"/>
            <a:ext cx="842963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46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667000"/>
            <a:ext cx="6400800" cy="32766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nl-NL" altLang="nl-NL" noProof="0" smtClean="0"/>
              <a:t>Klik om het opmaakprofiel van de modelondertitel te bewerken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14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altLang="nl-NL" noProof="0" smtClean="0"/>
              <a:t>Klik om het opmaakprofiel van de modeltitel te bewerken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76200" y="6323013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1" sz="14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3" name="Rectangle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1" sz="14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162800" y="63246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1" sz="14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0C8ABF7-A841-4E51-8110-2BD32F59F54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20031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776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791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791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553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lipArtAndTx" preserve="1">
  <p:cSld name="Titel, illustratie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onlineafbeelding 2"/>
          <p:cNvSpPr>
            <a:spLocks noGrp="1"/>
          </p:cNvSpPr>
          <p:nvPr>
            <p:ph type="clipArt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5558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0299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Titel, tekst en illustr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onlineafbeelding 3"/>
          <p:cNvSpPr>
            <a:spLocks noGrp="1"/>
          </p:cNvSpPr>
          <p:nvPr>
            <p:ph type="clipArt"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endParaRPr lang="nl-NL" noProof="0" smtClean="0"/>
          </a:p>
        </p:txBody>
      </p:sp>
    </p:spTree>
    <p:extLst>
      <p:ext uri="{BB962C8B-B14F-4D97-AF65-F5344CB8AC3E}">
        <p14:creationId xmlns:p14="http://schemas.microsoft.com/office/powerpoint/2010/main" val="94789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">
  <p:cSld name="Titel en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grafiek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nl-NL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7B8AF486-1E2C-4938-AEAB-78C7E1CF96EA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98077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el, tekst en 2 inhoudseleme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71BD90-0559-468D-BE76-3343EADD652B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41426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6346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473476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544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5753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8826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9587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703953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79331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het opmaakprofiel van de modeltekst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het opmaakprofiel van de modeltitel te bewerken</a:t>
            </a: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381000" y="1219200"/>
            <a:ext cx="8305800" cy="381000"/>
            <a:chOff x="240" y="768"/>
            <a:chExt cx="5232" cy="240"/>
          </a:xfrm>
        </p:grpSpPr>
        <p:sp>
          <p:nvSpPr>
            <p:cNvPr id="81925" name="Rectangle 5"/>
            <p:cNvSpPr>
              <a:spLocks noChangeArrowheads="1"/>
            </p:cNvSpPr>
            <p:nvPr/>
          </p:nvSpPr>
          <p:spPr bwMode="auto">
            <a:xfrm>
              <a:off x="384" y="912"/>
              <a:ext cx="5088" cy="96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81926" name="Rectangle 6"/>
            <p:cNvSpPr>
              <a:spLocks noChangeArrowheads="1"/>
            </p:cNvSpPr>
            <p:nvPr/>
          </p:nvSpPr>
          <p:spPr bwMode="auto">
            <a:xfrm>
              <a:off x="240" y="768"/>
              <a:ext cx="5088" cy="9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nl-NL"/>
            </a:p>
          </p:txBody>
        </p:sp>
      </p:grpSp>
      <p:pic>
        <p:nvPicPr>
          <p:cNvPr id="1029" name="Picture 7" descr="logo adelaar gekleurd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038" y="6021388"/>
            <a:ext cx="690562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8" descr="logo adelaar gekleurd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038" y="6021388"/>
            <a:ext cx="690562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logo adelaar gekleurd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038" y="6021388"/>
            <a:ext cx="690562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6" r:id="rId15"/>
    <p:sldLayoutId id="2147483688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l"/>
        <a:defRPr kumimoji="1"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8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entraleeindtoetspo.nl/leerlingen-en-ouders/doe-het-zelf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nl-NL" altLang="nl-NL" sz="4000" smtClean="0"/>
              <a:t>Straks naar het Voortgezet Onderwijs!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2209800"/>
            <a:ext cx="5386388" cy="2595563"/>
          </a:xfrm>
          <a:noFill/>
        </p:spPr>
        <p:txBody>
          <a:bodyPr anchor="t"/>
          <a:lstStyle/>
          <a:p>
            <a:pPr algn="l">
              <a:spcBef>
                <a:spcPct val="40000"/>
              </a:spcBef>
              <a:buClr>
                <a:srgbClr val="99CC00"/>
              </a:buClr>
            </a:pPr>
            <a:r>
              <a:rPr lang="nl-NL" altLang="nl-NL" smtClean="0"/>
              <a:t>De mogelijkheden</a:t>
            </a:r>
          </a:p>
          <a:p>
            <a:pPr algn="l">
              <a:spcBef>
                <a:spcPct val="40000"/>
              </a:spcBef>
              <a:buClr>
                <a:srgbClr val="99CC00"/>
              </a:buClr>
            </a:pPr>
            <a:r>
              <a:rPr lang="nl-NL" altLang="nl-NL" smtClean="0"/>
              <a:t>De toetsen</a:t>
            </a:r>
          </a:p>
          <a:p>
            <a:pPr algn="l">
              <a:spcBef>
                <a:spcPct val="40000"/>
              </a:spcBef>
              <a:buClr>
                <a:srgbClr val="99CC00"/>
              </a:buClr>
            </a:pPr>
            <a:r>
              <a:rPr lang="nl-NL" altLang="nl-NL" smtClean="0"/>
              <a:t>Hoe komen we tot een keuze?</a:t>
            </a:r>
          </a:p>
          <a:p>
            <a:pPr algn="l">
              <a:spcBef>
                <a:spcPct val="40000"/>
              </a:spcBef>
              <a:buClr>
                <a:srgbClr val="99CC00"/>
              </a:buClr>
            </a:pPr>
            <a:r>
              <a:rPr lang="nl-NL" altLang="nl-NL" smtClean="0"/>
              <a:t>Het adviesgesprek</a:t>
            </a:r>
          </a:p>
          <a:p>
            <a:pPr algn="l">
              <a:spcBef>
                <a:spcPct val="40000"/>
              </a:spcBef>
              <a:buClr>
                <a:srgbClr val="99CC00"/>
              </a:buClr>
            </a:pPr>
            <a:r>
              <a:rPr lang="nl-NL" altLang="nl-NL" smtClean="0"/>
              <a:t>De aanmelding</a:t>
            </a:r>
          </a:p>
        </p:txBody>
      </p:sp>
      <p:sp>
        <p:nvSpPr>
          <p:cNvPr id="4101" name="Oval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743200" y="2286000"/>
            <a:ext cx="400050" cy="400050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defRPr/>
            </a:pPr>
            <a:endParaRPr kumimoji="1" lang="nl-NL" altLang="nl-NL" sz="2400">
              <a:latin typeface="Times New Roman" panose="02020603050405020304" pitchFamily="18" charset="0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5181600"/>
            <a:ext cx="3352800" cy="16764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nl-NL" altLang="nl-NL" sz="2400" smtClean="0"/>
              <a:t>Een uitleg over de verschillende soorten onderwijs en de wijze waarop de keuze tot stand komt</a:t>
            </a:r>
          </a:p>
        </p:txBody>
      </p:sp>
      <p:sp>
        <p:nvSpPr>
          <p:cNvPr id="4104" name="Oval 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743200" y="2895600"/>
            <a:ext cx="400050" cy="400050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defRPr/>
            </a:pPr>
            <a:endParaRPr kumimoji="1" lang="nl-NL" altLang="nl-NL" sz="2400">
              <a:latin typeface="Times New Roman" panose="02020603050405020304" pitchFamily="18" charset="0"/>
            </a:endParaRPr>
          </a:p>
        </p:txBody>
      </p:sp>
      <p:sp>
        <p:nvSpPr>
          <p:cNvPr id="4106" name="Oval 10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2743200" y="3505200"/>
            <a:ext cx="400050" cy="400050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defRPr/>
            </a:pPr>
            <a:endParaRPr kumimoji="1" lang="nl-NL" altLang="nl-NL" sz="2400">
              <a:latin typeface="Times New Roman" panose="02020603050405020304" pitchFamily="18" charset="0"/>
            </a:endParaRPr>
          </a:p>
        </p:txBody>
      </p:sp>
      <p:sp>
        <p:nvSpPr>
          <p:cNvPr id="4108" name="Oval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2743200" y="4114800"/>
            <a:ext cx="400050" cy="400050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defRPr/>
            </a:pPr>
            <a:endParaRPr kumimoji="1" lang="nl-NL" altLang="nl-NL" sz="2400">
              <a:latin typeface="Times New Roman" panose="02020603050405020304" pitchFamily="18" charset="0"/>
            </a:endParaRPr>
          </a:p>
        </p:txBody>
      </p:sp>
      <p:sp>
        <p:nvSpPr>
          <p:cNvPr id="4111" name="Oval 15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2743200" y="4724400"/>
            <a:ext cx="400050" cy="400050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defRPr/>
            </a:pPr>
            <a:endParaRPr kumimoji="1" lang="nl-NL" altLang="nl-NL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p" autoUpdateAnimBg="0"/>
      <p:bldP spid="4102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jdelijke aanduiding voor dianumm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CDC70FD6-3207-412E-A842-250AC78F761D}" type="slidenum">
              <a:rPr lang="nl-NL" altLang="nl-NL" sz="1400"/>
              <a:pPr algn="r">
                <a:spcBef>
                  <a:spcPct val="0"/>
                </a:spcBef>
                <a:buFontTx/>
                <a:buNone/>
              </a:pPr>
              <a:t>10</a:t>
            </a:fld>
            <a:endParaRPr lang="nl-NL" altLang="nl-NL" sz="140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nl-NL" altLang="nl-NL" smtClean="0">
                <a:solidFill>
                  <a:srgbClr val="FFFF00"/>
                </a:solidFill>
              </a:rPr>
              <a:t>DOELSTELLING: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  <a:noFill/>
        </p:spPr>
        <p:txBody>
          <a:bodyPr/>
          <a:lstStyle/>
          <a:p>
            <a:pPr>
              <a:buFontTx/>
              <a:buNone/>
            </a:pPr>
            <a:endParaRPr lang="nl-NL" altLang="nl-NL" smtClean="0">
              <a:solidFill>
                <a:srgbClr val="FFFF00"/>
              </a:solidFill>
            </a:endParaRPr>
          </a:p>
          <a:p>
            <a:pPr>
              <a:buFontTx/>
              <a:buNone/>
            </a:pPr>
            <a:r>
              <a:rPr lang="nl-NL" altLang="nl-NL" smtClean="0">
                <a:solidFill>
                  <a:srgbClr val="FFFF00"/>
                </a:solidFill>
              </a:rPr>
              <a:t>   Met LWO ( leerwegondersteuning ) moet de </a:t>
            </a:r>
          </a:p>
          <a:p>
            <a:pPr>
              <a:buFontTx/>
              <a:buNone/>
            </a:pPr>
            <a:r>
              <a:rPr lang="nl-NL" altLang="nl-NL" smtClean="0">
                <a:solidFill>
                  <a:srgbClr val="FFFF00"/>
                </a:solidFill>
              </a:rPr>
              <a:t>   leerling de leerweg die hij/zij volgt, kunnen halen.</a:t>
            </a:r>
          </a:p>
          <a:p>
            <a:pPr>
              <a:buFontTx/>
              <a:buNone/>
            </a:pPr>
            <a:endParaRPr lang="nl-NL" altLang="nl-NL" smtClean="0">
              <a:solidFill>
                <a:srgbClr val="FFFF00"/>
              </a:solidFill>
            </a:endParaRPr>
          </a:p>
          <a:p>
            <a:pPr>
              <a:buFontTx/>
              <a:buNone/>
            </a:pPr>
            <a:r>
              <a:rPr lang="nl-NL" altLang="nl-NL" smtClean="0">
                <a:solidFill>
                  <a:srgbClr val="FFFF00"/>
                </a:solidFill>
              </a:rPr>
              <a:t>   Deze ondersteuning geldt voor alle leerwegen ( TL,GL,KL,BL)</a:t>
            </a:r>
          </a:p>
          <a:p>
            <a:pPr>
              <a:buFontTx/>
              <a:buNone/>
            </a:pPr>
            <a:r>
              <a:rPr lang="nl-NL" altLang="nl-NL" smtClean="0">
                <a:solidFill>
                  <a:srgbClr val="FFFF00"/>
                </a:solidFill>
              </a:rPr>
              <a:t>   </a:t>
            </a:r>
          </a:p>
          <a:p>
            <a:pPr>
              <a:buFontTx/>
              <a:buNone/>
            </a:pPr>
            <a:endParaRPr lang="nl-NL" altLang="nl-NL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83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jdelijke aanduiding voor dianumm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6FDCCF71-85C3-4A26-88CB-E6325E3128FA}" type="slidenum">
              <a:rPr lang="nl-NL" altLang="nl-NL" sz="1400"/>
              <a:pPr algn="r">
                <a:spcBef>
                  <a:spcPct val="0"/>
                </a:spcBef>
                <a:buFontTx/>
                <a:buNone/>
              </a:pPr>
              <a:t>11</a:t>
            </a:fld>
            <a:endParaRPr lang="nl-NL" altLang="nl-NL" sz="140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nl-NL" altLang="nl-NL" smtClean="0">
                <a:solidFill>
                  <a:srgbClr val="FFFF00"/>
                </a:solidFill>
              </a:rPr>
              <a:t>Waar kijkt de RVC naar?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nl-NL" altLang="nl-NL" smtClean="0">
                <a:solidFill>
                  <a:srgbClr val="FFFF00"/>
                </a:solidFill>
              </a:rPr>
              <a:t>Het I.Q. moet boven de 80 liggen</a:t>
            </a:r>
          </a:p>
          <a:p>
            <a:r>
              <a:rPr lang="nl-NL" altLang="nl-NL" smtClean="0">
                <a:solidFill>
                  <a:srgbClr val="FFFF00"/>
                </a:solidFill>
              </a:rPr>
              <a:t>Leerachterstand van minimaal 1 ½ tot 3 jaar </a:t>
            </a:r>
          </a:p>
          <a:p>
            <a:pPr>
              <a:buFontTx/>
              <a:buNone/>
            </a:pPr>
            <a:r>
              <a:rPr lang="nl-NL" altLang="nl-NL" smtClean="0">
                <a:solidFill>
                  <a:srgbClr val="FFFF00"/>
                </a:solidFill>
              </a:rPr>
              <a:t>   ( 25 tot 50 % ) op diverse terreinen</a:t>
            </a:r>
          </a:p>
          <a:p>
            <a:r>
              <a:rPr lang="nl-NL" altLang="nl-NL" smtClean="0">
                <a:solidFill>
                  <a:srgbClr val="FFFF00"/>
                </a:solidFill>
              </a:rPr>
              <a:t>Bijzondere leerlingkenmerken als negatieve faalangst, prestatiemotivatie,emotionele instabiliteit</a:t>
            </a:r>
          </a:p>
        </p:txBody>
      </p:sp>
    </p:spTree>
    <p:extLst>
      <p:ext uri="{BB962C8B-B14F-4D97-AF65-F5344CB8AC3E}">
        <p14:creationId xmlns:p14="http://schemas.microsoft.com/office/powerpoint/2010/main" val="211959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jdelijke aanduiding voor dianumm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1868D3E9-0047-4D3E-A08E-5D25B986C32E}" type="slidenum">
              <a:rPr lang="nl-NL" altLang="nl-NL" sz="1400"/>
              <a:pPr algn="r">
                <a:spcBef>
                  <a:spcPct val="0"/>
                </a:spcBef>
                <a:buFontTx/>
                <a:buNone/>
              </a:pPr>
              <a:t>12</a:t>
            </a:fld>
            <a:endParaRPr lang="nl-NL" altLang="nl-NL" sz="140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nl-NL" altLang="nl-NL" smtClean="0">
                <a:solidFill>
                  <a:srgbClr val="FFFF00"/>
                </a:solidFill>
              </a:rPr>
              <a:t>LWO-speciaal: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nl-NL" altLang="nl-NL" dirty="0" smtClean="0">
                <a:solidFill>
                  <a:srgbClr val="FFFF00"/>
                </a:solidFill>
              </a:rPr>
              <a:t>Bij stapeling van problematieken .</a:t>
            </a:r>
          </a:p>
          <a:p>
            <a:r>
              <a:rPr lang="nl-NL" altLang="nl-NL" dirty="0" smtClean="0">
                <a:solidFill>
                  <a:srgbClr val="FFFF00"/>
                </a:solidFill>
              </a:rPr>
              <a:t>Professionele kennis en meer gerichte ondersteuning in kleine klassen</a:t>
            </a:r>
          </a:p>
          <a:p>
            <a:r>
              <a:rPr lang="nl-NL" altLang="nl-NL" dirty="0" smtClean="0">
                <a:solidFill>
                  <a:srgbClr val="FFFF00"/>
                </a:solidFill>
              </a:rPr>
              <a:t>Het accent ligt op de aansluiting met het ROC</a:t>
            </a:r>
          </a:p>
          <a:p>
            <a:endParaRPr lang="nl-NL" altLang="nl-NL" dirty="0">
              <a:solidFill>
                <a:srgbClr val="FFFF00"/>
              </a:solidFill>
            </a:endParaRPr>
          </a:p>
          <a:p>
            <a:r>
              <a:rPr lang="nl-NL" altLang="nl-NL" dirty="0" smtClean="0">
                <a:solidFill>
                  <a:srgbClr val="FFFF00"/>
                </a:solidFill>
              </a:rPr>
              <a:t>OPDC Alkmaar</a:t>
            </a:r>
          </a:p>
          <a:p>
            <a:r>
              <a:rPr lang="nl-NL" altLang="nl-NL" dirty="0" smtClean="0">
                <a:solidFill>
                  <a:srgbClr val="FFFF00"/>
                </a:solidFill>
              </a:rPr>
              <a:t>Kennemer College Heemskerk</a:t>
            </a:r>
          </a:p>
        </p:txBody>
      </p:sp>
    </p:spTree>
    <p:extLst>
      <p:ext uri="{BB962C8B-B14F-4D97-AF65-F5344CB8AC3E}">
        <p14:creationId xmlns:p14="http://schemas.microsoft.com/office/powerpoint/2010/main" val="298135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jdelijke aanduiding voor dianumm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A76D79C6-B5FD-4FA9-BBE8-5364CD17DFAE}" type="slidenum">
              <a:rPr lang="nl-NL" altLang="nl-NL" sz="1400"/>
              <a:pPr algn="r">
                <a:spcBef>
                  <a:spcPct val="0"/>
                </a:spcBef>
                <a:buFontTx/>
                <a:buNone/>
              </a:pPr>
              <a:t>13</a:t>
            </a:fld>
            <a:endParaRPr lang="nl-NL" altLang="nl-NL" sz="140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nl-NL" altLang="nl-NL" sz="4000" smtClean="0">
                <a:solidFill>
                  <a:srgbClr val="FFFF00"/>
                </a:solidFill>
              </a:rPr>
              <a:t>Praktijk Onderwijs ( PRO), voor leerlingen die: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nl-NL" altLang="nl-NL" sz="2800" dirty="0" smtClean="0">
                <a:solidFill>
                  <a:srgbClr val="FFFF00"/>
                </a:solidFill>
              </a:rPr>
              <a:t>meer tijd nodig hebben voor informatieverwerking</a:t>
            </a:r>
          </a:p>
          <a:p>
            <a:r>
              <a:rPr lang="nl-NL" altLang="nl-NL" sz="2800" dirty="0" smtClean="0">
                <a:solidFill>
                  <a:srgbClr val="FFFF00"/>
                </a:solidFill>
              </a:rPr>
              <a:t>moeite hebben met toepassing van het geleerde</a:t>
            </a:r>
          </a:p>
          <a:p>
            <a:r>
              <a:rPr lang="nl-NL" altLang="nl-NL" sz="2800" dirty="0" smtClean="0">
                <a:solidFill>
                  <a:srgbClr val="FFFF00"/>
                </a:solidFill>
              </a:rPr>
              <a:t>onvoldoende zelfstandig zijn</a:t>
            </a:r>
          </a:p>
          <a:p>
            <a:r>
              <a:rPr lang="nl-NL" altLang="nl-NL" sz="2800" dirty="0" smtClean="0">
                <a:solidFill>
                  <a:srgbClr val="FFFF00"/>
                </a:solidFill>
              </a:rPr>
              <a:t>gericht zijn op doen</a:t>
            </a:r>
          </a:p>
          <a:p>
            <a:r>
              <a:rPr lang="nl-NL" altLang="nl-NL" sz="2800" dirty="0" smtClean="0">
                <a:solidFill>
                  <a:srgbClr val="FFFF00"/>
                </a:solidFill>
              </a:rPr>
              <a:t>een leerachterstand hebben van 3 jaar ( of &gt; 50%) op verschillende gebieden</a:t>
            </a:r>
          </a:p>
          <a:p>
            <a:r>
              <a:rPr lang="nl-NL" altLang="nl-NL" sz="2800" dirty="0" smtClean="0">
                <a:solidFill>
                  <a:srgbClr val="FFFF00"/>
                </a:solidFill>
              </a:rPr>
              <a:t>een I.Q. hebben ergens tussen de 60 en 75/80</a:t>
            </a:r>
          </a:p>
        </p:txBody>
      </p:sp>
    </p:spTree>
    <p:extLst>
      <p:ext uri="{BB962C8B-B14F-4D97-AF65-F5344CB8AC3E}">
        <p14:creationId xmlns:p14="http://schemas.microsoft.com/office/powerpoint/2010/main" val="174941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jdelijke aanduiding voor dianumm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ED62A435-2ABD-49F5-9A5C-9B8E2CD7381E}" type="slidenum">
              <a:rPr lang="nl-NL" altLang="nl-NL" sz="1400"/>
              <a:pPr algn="r">
                <a:spcBef>
                  <a:spcPct val="0"/>
                </a:spcBef>
                <a:buFontTx/>
                <a:buNone/>
              </a:pPr>
              <a:t>14</a:t>
            </a:fld>
            <a:endParaRPr lang="nl-NL" altLang="nl-NL" sz="140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noFill/>
        </p:spPr>
        <p:txBody>
          <a:bodyPr/>
          <a:lstStyle/>
          <a:p>
            <a:pPr algn="l"/>
            <a:r>
              <a:rPr lang="nl-NL" altLang="nl-NL" sz="3600" smtClean="0">
                <a:solidFill>
                  <a:srgbClr val="FFFF00"/>
                </a:solidFill>
              </a:rPr>
              <a:t>Welke profielen in het HAVO/VWO?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757238" y="1630363"/>
            <a:ext cx="1444625" cy="5026025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9804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557463" y="1630363"/>
            <a:ext cx="1444625" cy="5026025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100000">
                <a:srgbClr val="FF3300">
                  <a:gamma/>
                  <a:shade val="49804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4213225" y="1630363"/>
            <a:ext cx="1444625" cy="502602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shade val="49804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868988" y="1601788"/>
            <a:ext cx="1520825" cy="5026025"/>
          </a:xfrm>
          <a:prstGeom prst="rect">
            <a:avLst/>
          </a:prstGeom>
          <a:gradFill rotWithShape="0">
            <a:gsLst>
              <a:gs pos="0">
                <a:srgbClr val="FF66FF"/>
              </a:gs>
              <a:gs pos="100000">
                <a:srgbClr val="FF66FF">
                  <a:gamma/>
                  <a:shade val="49804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827088" y="1989138"/>
            <a:ext cx="12954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l">
              <a:lnSpc>
                <a:spcPct val="60000"/>
              </a:lnSpc>
              <a:spcBef>
                <a:spcPct val="50000"/>
              </a:spcBef>
              <a:defRPr/>
            </a:pPr>
            <a:r>
              <a:rPr lang="nl-NL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Cultuur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defRPr/>
            </a:pPr>
            <a:r>
              <a:rPr lang="nl-NL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&amp; Maat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defRPr/>
            </a:pPr>
            <a:r>
              <a:rPr lang="nl-NL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schappij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2627313" y="1989138"/>
            <a:ext cx="1487487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nl-NL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Economie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nl-NL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&amp;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nl-NL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Maat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nl-NL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schappij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4284663" y="1700213"/>
            <a:ext cx="1316037" cy="188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endParaRPr lang="nl-NL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Natuur</a:t>
            </a: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&amp; </a:t>
            </a: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Gezond-</a:t>
            </a: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Heid</a:t>
            </a: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endParaRPr lang="nl-NL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6011863" y="1570038"/>
            <a:ext cx="1301750" cy="166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endParaRPr lang="nl-NL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Natuur</a:t>
            </a:r>
          </a:p>
          <a:p>
            <a:pPr>
              <a:defRPr/>
            </a:pPr>
            <a:r>
              <a:rPr lang="nl-NL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&amp; </a:t>
            </a:r>
          </a:p>
          <a:p>
            <a:pPr>
              <a:defRPr/>
            </a:pPr>
            <a:r>
              <a:rPr lang="nl-NL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Tech-niek</a:t>
            </a:r>
          </a:p>
        </p:txBody>
      </p:sp>
      <p:sp>
        <p:nvSpPr>
          <p:cNvPr id="9228" name="Rectangle 11"/>
          <p:cNvSpPr>
            <a:spLocks noChangeArrowheads="1"/>
          </p:cNvSpPr>
          <p:nvPr/>
        </p:nvSpPr>
        <p:spPr bwMode="auto">
          <a:xfrm>
            <a:off x="1042988" y="4005263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nl-NL" altLang="nl-NL" sz="2400"/>
              <a:t>C&amp;M</a:t>
            </a:r>
          </a:p>
        </p:txBody>
      </p:sp>
      <p:sp>
        <p:nvSpPr>
          <p:cNvPr id="9229" name="Rectangle 12"/>
          <p:cNvSpPr>
            <a:spLocks noChangeArrowheads="1"/>
          </p:cNvSpPr>
          <p:nvPr/>
        </p:nvSpPr>
        <p:spPr bwMode="auto">
          <a:xfrm>
            <a:off x="2843213" y="4005263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nl-NL" altLang="nl-NL" sz="2400"/>
              <a:t>E&amp;M</a:t>
            </a:r>
          </a:p>
        </p:txBody>
      </p:sp>
      <p:sp>
        <p:nvSpPr>
          <p:cNvPr id="9230" name="Rectangle 13"/>
          <p:cNvSpPr>
            <a:spLocks noChangeArrowheads="1"/>
          </p:cNvSpPr>
          <p:nvPr/>
        </p:nvSpPr>
        <p:spPr bwMode="auto">
          <a:xfrm>
            <a:off x="4427538" y="4005263"/>
            <a:ext cx="1008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nl-NL" altLang="nl-NL" sz="2400"/>
              <a:t>N&amp;G</a:t>
            </a:r>
          </a:p>
        </p:txBody>
      </p:sp>
      <p:sp>
        <p:nvSpPr>
          <p:cNvPr id="9231" name="Rectangle 14"/>
          <p:cNvSpPr>
            <a:spLocks noChangeArrowheads="1"/>
          </p:cNvSpPr>
          <p:nvPr/>
        </p:nvSpPr>
        <p:spPr bwMode="auto">
          <a:xfrm>
            <a:off x="6084888" y="4005263"/>
            <a:ext cx="1150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nl-NL" altLang="nl-NL" sz="2400"/>
              <a:t>N&amp;T</a:t>
            </a:r>
          </a:p>
        </p:txBody>
      </p:sp>
    </p:spTree>
    <p:extLst>
      <p:ext uri="{BB962C8B-B14F-4D97-AF65-F5344CB8AC3E}">
        <p14:creationId xmlns:p14="http://schemas.microsoft.com/office/powerpoint/2010/main" val="26602095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jdelijke aanduiding voor dianumm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94727A5E-1E8E-4516-8334-B0C400B21132}" type="slidenum">
              <a:rPr lang="nl-NL" altLang="nl-NL" sz="1400"/>
              <a:pPr algn="r">
                <a:spcBef>
                  <a:spcPct val="0"/>
                </a:spcBef>
                <a:buFontTx/>
                <a:buNone/>
              </a:pPr>
              <a:t>15</a:t>
            </a:fld>
            <a:endParaRPr lang="nl-NL" altLang="nl-NL" sz="140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206680" cy="1143000"/>
          </a:xfrm>
          <a:noFill/>
        </p:spPr>
        <p:txBody>
          <a:bodyPr/>
          <a:lstStyle/>
          <a:p>
            <a:r>
              <a:rPr lang="nl-NL" altLang="nl-NL" sz="3600" dirty="0" smtClean="0">
                <a:solidFill>
                  <a:srgbClr val="FFFF00"/>
                </a:solidFill>
              </a:rPr>
              <a:t>Elk profiel in de Tweede Fase heeft: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sz="half" idx="1"/>
          </p:nvPr>
        </p:nvSpPr>
        <p:spPr>
          <a:noFill/>
        </p:spPr>
        <p:txBody>
          <a:bodyPr/>
          <a:lstStyle/>
          <a:p>
            <a:r>
              <a:rPr lang="nl-NL" altLang="nl-NL" sz="2800" dirty="0" smtClean="0">
                <a:solidFill>
                  <a:srgbClr val="FFFF00"/>
                </a:solidFill>
              </a:rPr>
              <a:t>1. De vakken die voor alle profielen gelden: NE, EN, DU/FR, ANW, CKV, LO, GS/MIJ</a:t>
            </a:r>
          </a:p>
          <a:p>
            <a:r>
              <a:rPr lang="nl-NL" altLang="nl-NL" sz="2800" dirty="0" smtClean="0">
                <a:solidFill>
                  <a:srgbClr val="FFFF00"/>
                </a:solidFill>
              </a:rPr>
              <a:t>2. De typische vakken voor dat profiel:&gt;&gt;&gt;&gt;</a:t>
            </a:r>
          </a:p>
          <a:p>
            <a:r>
              <a:rPr lang="nl-NL" altLang="nl-NL" sz="2800" dirty="0" smtClean="0">
                <a:solidFill>
                  <a:srgbClr val="FFFF00"/>
                </a:solidFill>
              </a:rPr>
              <a:t>3. Het vrije deel met minimaal 1 deelvak</a:t>
            </a:r>
          </a:p>
        </p:txBody>
      </p:sp>
    </p:spTree>
    <p:extLst>
      <p:ext uri="{BB962C8B-B14F-4D97-AF65-F5344CB8AC3E}">
        <p14:creationId xmlns:p14="http://schemas.microsoft.com/office/powerpoint/2010/main" val="288305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28600"/>
            <a:ext cx="8064896" cy="985838"/>
          </a:xfrm>
        </p:spPr>
        <p:txBody>
          <a:bodyPr/>
          <a:lstStyle/>
          <a:p>
            <a:r>
              <a:rPr lang="nl-NL" altLang="nl-NL" sz="4000" dirty="0" smtClean="0"/>
              <a:t>Waar gaan de </a:t>
            </a:r>
            <a:r>
              <a:rPr lang="nl-NL" altLang="nl-NL" sz="4000" dirty="0" err="1" smtClean="0"/>
              <a:t>Akersloters</a:t>
            </a:r>
            <a:r>
              <a:rPr lang="nl-NL" altLang="nl-NL" sz="4000" dirty="0" smtClean="0"/>
              <a:t> heen?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784"/>
            <a:ext cx="7772400" cy="4535016"/>
          </a:xfrm>
        </p:spPr>
        <p:txBody>
          <a:bodyPr/>
          <a:lstStyle/>
          <a:p>
            <a:pPr>
              <a:buClr>
                <a:srgbClr val="66FF33"/>
              </a:buClr>
              <a:buFont typeface="Wingdings" panose="05000000000000000000" pitchFamily="2" charset="2"/>
              <a:buChar char="Ø"/>
            </a:pPr>
            <a:r>
              <a:rPr lang="nl-NL" altLang="nl-NL" dirty="0" smtClean="0"/>
              <a:t>VMBO (BBL, KBL, GL):</a:t>
            </a:r>
          </a:p>
          <a:p>
            <a:pPr>
              <a:buClr>
                <a:srgbClr val="66FF33"/>
              </a:buClr>
              <a:buFontTx/>
              <a:buChar char="o"/>
            </a:pPr>
            <a:r>
              <a:rPr lang="nl-NL" altLang="nl-NL" dirty="0" smtClean="0"/>
              <a:t>1. Het </a:t>
            </a:r>
            <a:r>
              <a:rPr lang="nl-NL" altLang="nl-NL" dirty="0" err="1" smtClean="0"/>
              <a:t>Clusius</a:t>
            </a:r>
            <a:r>
              <a:rPr lang="nl-NL" altLang="nl-NL" dirty="0" smtClean="0"/>
              <a:t> College in Castricum</a:t>
            </a:r>
          </a:p>
          <a:p>
            <a:pPr>
              <a:buClr>
                <a:srgbClr val="66FF33"/>
              </a:buClr>
              <a:buFont typeface="Wingdings" panose="05000000000000000000" pitchFamily="2" charset="2"/>
              <a:buNone/>
            </a:pPr>
            <a:r>
              <a:rPr lang="nl-NL" altLang="nl-NL" dirty="0" smtClean="0"/>
              <a:t>      (Groenschool)</a:t>
            </a:r>
          </a:p>
          <a:p>
            <a:pPr>
              <a:buClr>
                <a:srgbClr val="66FF33"/>
              </a:buClr>
              <a:buFontTx/>
              <a:buChar char="o"/>
            </a:pPr>
            <a:r>
              <a:rPr lang="nl-NL" altLang="nl-NL" dirty="0" smtClean="0"/>
              <a:t>2. Petrus Canisius College in Alkmaar</a:t>
            </a:r>
          </a:p>
          <a:p>
            <a:pPr>
              <a:buClr>
                <a:srgbClr val="66FF33"/>
              </a:buClr>
              <a:buFontTx/>
              <a:buChar char="o"/>
            </a:pPr>
            <a:r>
              <a:rPr lang="nl-NL" altLang="nl-NL" dirty="0" smtClean="0"/>
              <a:t>3. OPDC</a:t>
            </a:r>
          </a:p>
          <a:p>
            <a:pPr>
              <a:buClr>
                <a:srgbClr val="66FF33"/>
              </a:buClr>
              <a:buFont typeface="Wingdings" panose="05000000000000000000" pitchFamily="2" charset="2"/>
              <a:buNone/>
            </a:pPr>
            <a:endParaRPr lang="nl-NL" altLang="nl-NL" dirty="0" smtClean="0"/>
          </a:p>
          <a:p>
            <a:pPr>
              <a:buClr>
                <a:srgbClr val="99CC00"/>
              </a:buClr>
              <a:buFontTx/>
              <a:buChar char="o"/>
            </a:pPr>
            <a:r>
              <a:rPr lang="nl-NL" altLang="nl-NL" dirty="0" smtClean="0"/>
              <a:t>PRO, BBL, KBL, GL, TL</a:t>
            </a:r>
            <a:r>
              <a:rPr lang="nl-NL" altLang="nl-NL" dirty="0"/>
              <a:t>:</a:t>
            </a:r>
          </a:p>
          <a:p>
            <a:pPr>
              <a:buClr>
                <a:srgbClr val="99CC00"/>
              </a:buClr>
              <a:buFontTx/>
              <a:buChar char="o"/>
            </a:pPr>
            <a:r>
              <a:rPr lang="nl-NL" altLang="nl-NL" dirty="0"/>
              <a:t>Kennemer College Heemskerk</a:t>
            </a:r>
          </a:p>
          <a:p>
            <a:pPr>
              <a:buClr>
                <a:srgbClr val="66FF33"/>
              </a:buClr>
              <a:buFont typeface="Wingdings" panose="05000000000000000000" pitchFamily="2" charset="2"/>
              <a:buNone/>
            </a:pPr>
            <a:endParaRPr lang="nl-NL" alt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620688"/>
            <a:ext cx="8280919" cy="985838"/>
          </a:xfrm>
        </p:spPr>
        <p:txBody>
          <a:bodyPr/>
          <a:lstStyle/>
          <a:p>
            <a:r>
              <a:rPr lang="nl-NL" altLang="nl-NL" sz="4000" dirty="0" smtClean="0"/>
              <a:t>Waar gaan de </a:t>
            </a:r>
            <a:r>
              <a:rPr lang="nl-NL" altLang="nl-NL" sz="4000" dirty="0" err="1" smtClean="0"/>
              <a:t>Akersloters</a:t>
            </a:r>
            <a:r>
              <a:rPr lang="nl-NL" altLang="nl-NL" sz="4000" dirty="0" smtClean="0"/>
              <a:t> heen?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66FF33"/>
              </a:buClr>
              <a:buFont typeface="Wingdings" panose="05000000000000000000" pitchFamily="2" charset="2"/>
              <a:buChar char="Ø"/>
            </a:pPr>
            <a:r>
              <a:rPr lang="nl-NL" altLang="nl-NL" dirty="0"/>
              <a:t>VMBO KBL  t/m VWO: </a:t>
            </a:r>
          </a:p>
          <a:p>
            <a:pPr>
              <a:buClr>
                <a:srgbClr val="66FF33"/>
              </a:buClr>
              <a:buFontTx/>
              <a:buChar char="o"/>
            </a:pPr>
            <a:r>
              <a:rPr lang="nl-NL" altLang="nl-NL" dirty="0"/>
              <a:t>   Petrus Canisius College in Heiloo (Junior College)    alléén de eerste 2 jaren!</a:t>
            </a:r>
          </a:p>
          <a:p>
            <a:pPr>
              <a:buClr>
                <a:srgbClr val="99CC00"/>
              </a:buClr>
              <a:buFont typeface="Wingdings" panose="05000000000000000000" pitchFamily="2" charset="2"/>
              <a:buChar char="Ø"/>
            </a:pPr>
            <a:endParaRPr lang="nl-NL" altLang="nl-NL" dirty="0" smtClean="0"/>
          </a:p>
          <a:p>
            <a:pPr>
              <a:buClr>
                <a:srgbClr val="99CC00"/>
              </a:buClr>
              <a:buFont typeface="Wingdings" panose="05000000000000000000" pitchFamily="2" charset="2"/>
              <a:buChar char="Ø"/>
            </a:pPr>
            <a:r>
              <a:rPr lang="nl-NL" altLang="nl-NL" dirty="0" smtClean="0"/>
              <a:t>VMBO TL t/m VWO: </a:t>
            </a:r>
          </a:p>
          <a:p>
            <a:pPr>
              <a:buClr>
                <a:srgbClr val="99CC00"/>
              </a:buClr>
              <a:buFontTx/>
              <a:buChar char="o"/>
            </a:pPr>
            <a:r>
              <a:rPr lang="nl-NL" altLang="nl-NL" dirty="0" err="1" smtClean="0"/>
              <a:t>Bonhoeffer</a:t>
            </a:r>
            <a:r>
              <a:rPr lang="nl-NL" altLang="nl-NL" dirty="0" smtClean="0"/>
              <a:t> College Castricum</a:t>
            </a:r>
          </a:p>
          <a:p>
            <a:pPr>
              <a:buClr>
                <a:srgbClr val="99CC00"/>
              </a:buClr>
              <a:buFontTx/>
              <a:buChar char="o"/>
            </a:pPr>
            <a:r>
              <a:rPr lang="nl-NL" altLang="nl-NL" dirty="0" smtClean="0"/>
              <a:t>Jac. P. </a:t>
            </a:r>
            <a:r>
              <a:rPr lang="nl-NL" altLang="nl-NL" dirty="0" err="1" smtClean="0"/>
              <a:t>Thijsse</a:t>
            </a:r>
            <a:r>
              <a:rPr lang="nl-NL" altLang="nl-NL" dirty="0" smtClean="0"/>
              <a:t> College Castricum</a:t>
            </a:r>
          </a:p>
          <a:p>
            <a:pPr>
              <a:buClr>
                <a:srgbClr val="99CC00"/>
              </a:buClr>
              <a:buFontTx/>
              <a:buChar char="o"/>
            </a:pPr>
            <a:endParaRPr lang="nl-NL" altLang="nl-NL" dirty="0"/>
          </a:p>
          <a:p>
            <a:pPr marL="457200" lvl="1" indent="0">
              <a:buClr>
                <a:srgbClr val="99CC00"/>
              </a:buClr>
              <a:buNone/>
            </a:pPr>
            <a:endParaRPr lang="nl-NL" alt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mtClean="0"/>
              <a:t>De stappen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225752"/>
          </a:xfrm>
        </p:spPr>
        <p:txBody>
          <a:bodyPr/>
          <a:lstStyle/>
          <a:p>
            <a:pPr marL="533400" indent="-533400">
              <a:buClr>
                <a:srgbClr val="99CC00"/>
              </a:buClr>
              <a:buFont typeface="Wingdings" panose="05000000000000000000" pitchFamily="2" charset="2"/>
              <a:buAutoNum type="arabicParenR"/>
            </a:pPr>
            <a:r>
              <a:rPr lang="nl-NL" altLang="nl-NL" sz="2400" dirty="0" smtClean="0"/>
              <a:t>Informeren (oktober)</a:t>
            </a:r>
          </a:p>
          <a:p>
            <a:pPr marL="533400" indent="-533400">
              <a:buClr>
                <a:srgbClr val="99CC00"/>
              </a:buClr>
              <a:buFont typeface="Wingdings" panose="05000000000000000000" pitchFamily="2" charset="2"/>
              <a:buAutoNum type="arabicParenR"/>
            </a:pPr>
            <a:r>
              <a:rPr lang="nl-NL" altLang="nl-NL" sz="2400" dirty="0" smtClean="0"/>
              <a:t>Voorkeur kind (november)</a:t>
            </a:r>
          </a:p>
          <a:p>
            <a:pPr marL="533400" indent="-533400">
              <a:buClr>
                <a:srgbClr val="99CC00"/>
              </a:buClr>
              <a:buFont typeface="Wingdings" panose="05000000000000000000" pitchFamily="2" charset="2"/>
              <a:buAutoNum type="arabicParenR"/>
            </a:pPr>
            <a:r>
              <a:rPr lang="nl-NL" altLang="nl-NL" sz="2400" dirty="0" smtClean="0"/>
              <a:t>Voorlopig adviesgesprek met kind en ouders (november)</a:t>
            </a:r>
          </a:p>
          <a:p>
            <a:pPr marL="533400" indent="-533400">
              <a:buClr>
                <a:srgbClr val="99CC00"/>
              </a:buClr>
              <a:buFont typeface="Wingdings" panose="05000000000000000000" pitchFamily="2" charset="2"/>
              <a:buAutoNum type="arabicParenR"/>
            </a:pPr>
            <a:r>
              <a:rPr lang="nl-NL" altLang="nl-NL" sz="2400" dirty="0" smtClean="0"/>
              <a:t>Ontwikkelen!</a:t>
            </a:r>
          </a:p>
          <a:p>
            <a:pPr marL="533400" indent="-533400">
              <a:buClr>
                <a:srgbClr val="99CC00"/>
              </a:buClr>
              <a:buFont typeface="Wingdings" panose="05000000000000000000" pitchFamily="2" charset="2"/>
              <a:buAutoNum type="arabicParenR"/>
            </a:pPr>
            <a:r>
              <a:rPr lang="nl-NL" altLang="nl-NL" sz="2400" dirty="0" smtClean="0"/>
              <a:t>Jan/Feb: M8 toets leerlingvolgsysteem</a:t>
            </a:r>
          </a:p>
          <a:p>
            <a:pPr marL="533400" indent="-533400">
              <a:buClr>
                <a:srgbClr val="99CC00"/>
              </a:buClr>
              <a:buFont typeface="Wingdings" panose="05000000000000000000" pitchFamily="2" charset="2"/>
              <a:buAutoNum type="arabicParenR"/>
            </a:pPr>
            <a:r>
              <a:rPr lang="nl-NL" altLang="nl-NL" sz="2400" dirty="0" smtClean="0"/>
              <a:t>Februari: definitief schooladvies De Brug</a:t>
            </a:r>
          </a:p>
          <a:p>
            <a:pPr marL="533400" indent="-533400">
              <a:buClr>
                <a:srgbClr val="99CC00"/>
              </a:buClr>
              <a:buFont typeface="Wingdings" panose="05000000000000000000" pitchFamily="2" charset="2"/>
              <a:buAutoNum type="arabicParenR"/>
            </a:pPr>
            <a:r>
              <a:rPr lang="nl-NL" altLang="nl-NL" sz="2400" dirty="0" smtClean="0"/>
              <a:t>Bezoek open dagen</a:t>
            </a:r>
          </a:p>
          <a:p>
            <a:pPr marL="533400" indent="-533400">
              <a:buClr>
                <a:srgbClr val="99CC00"/>
              </a:buClr>
              <a:buFont typeface="Wingdings" panose="05000000000000000000" pitchFamily="2" charset="2"/>
              <a:buAutoNum type="arabicParenR"/>
            </a:pPr>
            <a:r>
              <a:rPr lang="nl-NL" altLang="nl-NL" sz="2400" dirty="0" smtClean="0"/>
              <a:t>Groepen gaan op schoolbezoek</a:t>
            </a:r>
          </a:p>
          <a:p>
            <a:pPr marL="533400" indent="-533400">
              <a:buClr>
                <a:srgbClr val="99CC00"/>
              </a:buClr>
              <a:buFont typeface="Wingdings" panose="05000000000000000000" pitchFamily="2" charset="2"/>
              <a:buAutoNum type="arabicParenR"/>
            </a:pPr>
            <a:r>
              <a:rPr lang="nl-NL" altLang="nl-NL" sz="2400" dirty="0"/>
              <a:t>Aanmelding </a:t>
            </a:r>
            <a:r>
              <a:rPr lang="nl-NL" altLang="nl-NL" sz="2400" dirty="0" smtClean="0"/>
              <a:t>door ouders bij VO-school</a:t>
            </a:r>
          </a:p>
          <a:p>
            <a:pPr marL="533400" indent="-533400">
              <a:buClr>
                <a:srgbClr val="99CC00"/>
              </a:buClr>
              <a:buFont typeface="Wingdings" panose="05000000000000000000" pitchFamily="2" charset="2"/>
              <a:buAutoNum type="arabicParenR"/>
            </a:pPr>
            <a:r>
              <a:rPr lang="nl-NL" altLang="nl-NL" sz="2400" dirty="0" smtClean="0"/>
              <a:t>April: Eindtoets: 15-16-17 april, 21-22-23 april, 28-29-30 april (inhaalmoment)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1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1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mtClean="0"/>
              <a:t>Voorgesprek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nl-NL" dirty="0" smtClean="0"/>
              <a:t>De leerkracht voert in het najaar met elke leerling een gesprek: </a:t>
            </a:r>
          </a:p>
          <a:p>
            <a:r>
              <a:rPr lang="nl-NL" altLang="nl-NL" dirty="0" smtClean="0"/>
              <a:t>- wat wil je later worden, </a:t>
            </a:r>
          </a:p>
          <a:p>
            <a:r>
              <a:rPr lang="nl-NL" altLang="nl-NL" dirty="0" smtClean="0"/>
              <a:t>- waar ben je goed in, </a:t>
            </a:r>
            <a:endParaRPr lang="en-US" altLang="nl-NL" dirty="0" smtClean="0"/>
          </a:p>
          <a:p>
            <a:r>
              <a:rPr lang="en-US" altLang="nl-NL" dirty="0" smtClean="0"/>
              <a:t>- hoe is je </a:t>
            </a:r>
            <a:r>
              <a:rPr lang="en-US" altLang="nl-NL" dirty="0" err="1" smtClean="0"/>
              <a:t>werkhouding</a:t>
            </a:r>
            <a:r>
              <a:rPr lang="en-US" altLang="nl-NL" dirty="0" smtClean="0"/>
              <a:t>, </a:t>
            </a:r>
            <a:endParaRPr lang="nl-NL" altLang="nl-NL" dirty="0" smtClean="0"/>
          </a:p>
          <a:p>
            <a:r>
              <a:rPr lang="nl-NL" altLang="nl-NL" dirty="0" smtClean="0"/>
              <a:t>- naar welke vorm van VO wil je graag, </a:t>
            </a:r>
          </a:p>
          <a:p>
            <a:r>
              <a:rPr lang="nl-NL" altLang="nl-NL" dirty="0" smtClean="0"/>
              <a:t>- denk je dat je dat kunt, wat is nog nodig?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mtClean="0"/>
              <a:t>De huidige situatie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830263" y="1905000"/>
            <a:ext cx="5756275" cy="4114800"/>
          </a:xfrm>
        </p:spPr>
        <p:txBody>
          <a:bodyPr/>
          <a:lstStyle/>
          <a:p>
            <a:pPr>
              <a:buClr>
                <a:srgbClr val="99CC00"/>
              </a:buClr>
            </a:pPr>
            <a:r>
              <a:rPr lang="nl-NL" altLang="nl-NL" sz="2400" smtClean="0"/>
              <a:t>Twee leerkrachten</a:t>
            </a:r>
          </a:p>
          <a:p>
            <a:pPr>
              <a:buClr>
                <a:srgbClr val="99CC00"/>
              </a:buClr>
            </a:pPr>
            <a:r>
              <a:rPr lang="nl-NL" altLang="nl-NL" sz="2400" smtClean="0"/>
              <a:t>Lessen in een paar lokalen</a:t>
            </a:r>
          </a:p>
          <a:p>
            <a:pPr>
              <a:buClr>
                <a:srgbClr val="99CC00"/>
              </a:buClr>
            </a:pPr>
            <a:r>
              <a:rPr lang="nl-NL" altLang="nl-NL" sz="2400" smtClean="0"/>
              <a:t>Snel thuis (lopend of met de fiets)</a:t>
            </a:r>
          </a:p>
          <a:p>
            <a:pPr>
              <a:buClr>
                <a:srgbClr val="99CC00"/>
              </a:buClr>
            </a:pPr>
            <a:r>
              <a:rPr lang="nl-NL" altLang="nl-NL" sz="2400" smtClean="0"/>
              <a:t>Stoere oudsten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 smtClean="0"/>
              <a:t>Advies De Brug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648200"/>
          </a:xfrm>
        </p:spPr>
        <p:txBody>
          <a:bodyPr/>
          <a:lstStyle/>
          <a:p>
            <a:pPr>
              <a:buClr>
                <a:srgbClr val="99CC00"/>
              </a:buClr>
            </a:pPr>
            <a:r>
              <a:rPr lang="nl-NL" altLang="nl-NL" dirty="0" smtClean="0"/>
              <a:t>Wens van kind</a:t>
            </a:r>
          </a:p>
          <a:p>
            <a:pPr>
              <a:buClr>
                <a:srgbClr val="99CC00"/>
              </a:buClr>
            </a:pPr>
            <a:r>
              <a:rPr lang="nl-NL" altLang="nl-NL" dirty="0" smtClean="0"/>
              <a:t>Werkhouding en gedrag</a:t>
            </a:r>
          </a:p>
          <a:p>
            <a:pPr lvl="1">
              <a:buClr>
                <a:srgbClr val="99CC00"/>
              </a:buClr>
            </a:pPr>
            <a:r>
              <a:rPr lang="nl-NL" altLang="nl-NL" dirty="0" smtClean="0"/>
              <a:t>Motivatie</a:t>
            </a:r>
          </a:p>
          <a:p>
            <a:pPr lvl="1">
              <a:buClr>
                <a:srgbClr val="99CC00"/>
              </a:buClr>
            </a:pPr>
            <a:r>
              <a:rPr lang="nl-NL" altLang="nl-NL" dirty="0" smtClean="0"/>
              <a:t>Concentratie</a:t>
            </a:r>
          </a:p>
          <a:p>
            <a:pPr lvl="1">
              <a:buClr>
                <a:srgbClr val="99CC00"/>
              </a:buClr>
            </a:pPr>
            <a:r>
              <a:rPr lang="nl-NL" altLang="nl-NL" dirty="0" smtClean="0"/>
              <a:t>Zelfstandigheid (plannen, reflectie, ..)</a:t>
            </a:r>
          </a:p>
          <a:p>
            <a:pPr lvl="1">
              <a:buClr>
                <a:srgbClr val="99CC00"/>
              </a:buClr>
            </a:pPr>
            <a:r>
              <a:rPr lang="nl-NL" altLang="nl-NL" dirty="0" smtClean="0"/>
              <a:t>Sociale vaardigheden</a:t>
            </a:r>
          </a:p>
          <a:p>
            <a:pPr>
              <a:buClr>
                <a:srgbClr val="99CC00"/>
              </a:buClr>
            </a:pPr>
            <a:r>
              <a:rPr lang="nl-NL" altLang="nl-NL" dirty="0" smtClean="0"/>
              <a:t>Resultaten</a:t>
            </a:r>
          </a:p>
          <a:p>
            <a:pPr lvl="1">
              <a:buClr>
                <a:srgbClr val="99CC00"/>
              </a:buClr>
            </a:pPr>
            <a:r>
              <a:rPr lang="nl-NL" altLang="nl-NL" dirty="0" smtClean="0"/>
              <a:t> methodetoetsen </a:t>
            </a:r>
          </a:p>
          <a:p>
            <a:pPr lvl="1">
              <a:buClr>
                <a:srgbClr val="99CC00"/>
              </a:buClr>
            </a:pPr>
            <a:r>
              <a:rPr lang="nl-NL" altLang="nl-NL" dirty="0" smtClean="0"/>
              <a:t> toetsen leerlingvolgsysteem</a:t>
            </a:r>
          </a:p>
          <a:p>
            <a:endParaRPr lang="nl-NL" alt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mtClean="0"/>
              <a:t>Rapportcijfers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99CC00"/>
              </a:buClr>
            </a:pPr>
            <a:r>
              <a:rPr lang="nl-NL" altLang="nl-NL" dirty="0" smtClean="0"/>
              <a:t>VMBO BBL/KBL:     5/6 en niveau D/E</a:t>
            </a:r>
          </a:p>
          <a:p>
            <a:pPr>
              <a:buClr>
                <a:srgbClr val="99CC00"/>
              </a:buClr>
            </a:pPr>
            <a:r>
              <a:rPr lang="nl-NL" altLang="nl-NL" dirty="0"/>
              <a:t>VMBO TL/GL: 	7/8 en niveau </a:t>
            </a:r>
            <a:r>
              <a:rPr lang="nl-NL" altLang="nl-NL" dirty="0" smtClean="0"/>
              <a:t>C</a:t>
            </a:r>
          </a:p>
          <a:p>
            <a:pPr>
              <a:buClr>
                <a:srgbClr val="99CC00"/>
              </a:buClr>
            </a:pPr>
            <a:r>
              <a:rPr lang="nl-NL" altLang="nl-NL" dirty="0"/>
              <a:t>HAVO/ VWO:           </a:t>
            </a:r>
            <a:r>
              <a:rPr lang="nl-NL" altLang="nl-NL" dirty="0" smtClean="0"/>
              <a:t>9/10 </a:t>
            </a:r>
            <a:r>
              <a:rPr lang="nl-NL" altLang="nl-NL" dirty="0"/>
              <a:t>en niveau A/B</a:t>
            </a:r>
          </a:p>
          <a:p>
            <a:pPr>
              <a:buClr>
                <a:srgbClr val="99CC00"/>
              </a:buClr>
            </a:pPr>
            <a:endParaRPr lang="nl-NL" altLang="nl-NL" dirty="0"/>
          </a:p>
          <a:p>
            <a:pPr>
              <a:buClr>
                <a:srgbClr val="99CC00"/>
              </a:buClr>
            </a:pPr>
            <a:endParaRPr lang="nl-NL" altLang="nl-NL" dirty="0" smtClean="0"/>
          </a:p>
          <a:p>
            <a:pPr>
              <a:buClr>
                <a:srgbClr val="99CC00"/>
              </a:buClr>
              <a:buFont typeface="Wingdings" panose="05000000000000000000" pitchFamily="2" charset="2"/>
              <a:buNone/>
            </a:pPr>
            <a:endParaRPr lang="nl-NL" altLang="nl-NL" dirty="0" smtClean="0">
              <a:solidFill>
                <a:schemeClr val="tx2"/>
              </a:solidFill>
            </a:endParaRPr>
          </a:p>
          <a:p>
            <a:pPr>
              <a:buClr>
                <a:srgbClr val="99CC00"/>
              </a:buClr>
            </a:pPr>
            <a:endParaRPr lang="nl-NL" alt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143000"/>
          </a:xfrm>
        </p:spPr>
        <p:txBody>
          <a:bodyPr/>
          <a:lstStyle/>
          <a:p>
            <a:r>
              <a:rPr lang="nl-NL" dirty="0" smtClean="0"/>
              <a:t>Voorlopig adviesgesprek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U</a:t>
            </a:r>
            <a:r>
              <a:rPr lang="nl-NL" dirty="0" smtClean="0"/>
              <a:t>itwisselen van wensen en mogelijkheden</a:t>
            </a:r>
          </a:p>
          <a:p>
            <a:r>
              <a:rPr lang="nl-NL" dirty="0" smtClean="0"/>
              <a:t>Twintig minuten</a:t>
            </a:r>
          </a:p>
          <a:p>
            <a:r>
              <a:rPr lang="nl-NL" dirty="0" smtClean="0"/>
              <a:t>November </a:t>
            </a:r>
          </a:p>
          <a:p>
            <a:r>
              <a:rPr lang="nl-NL" dirty="0" smtClean="0"/>
              <a:t>Leerkracht, ouder(s) en kind</a:t>
            </a:r>
          </a:p>
          <a:p>
            <a:r>
              <a:rPr lang="nl-NL" dirty="0" smtClean="0"/>
              <a:t>Voorlopig advies opgesteld door leerkracht, ib en directeur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1791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z="3600" smtClean="0"/>
              <a:t>Wat kunnen u en uw kind doen?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99CC00"/>
              </a:buClr>
            </a:pPr>
            <a:r>
              <a:rPr lang="nl-NL" altLang="nl-NL" smtClean="0"/>
              <a:t>Folders lezen</a:t>
            </a:r>
          </a:p>
          <a:p>
            <a:pPr>
              <a:buClr>
                <a:srgbClr val="99CC00"/>
              </a:buClr>
            </a:pPr>
            <a:r>
              <a:rPr lang="nl-NL" altLang="nl-NL" smtClean="0"/>
              <a:t>Open dagen van scholen bezoeken</a:t>
            </a:r>
          </a:p>
          <a:p>
            <a:pPr>
              <a:buClr>
                <a:srgbClr val="99CC00"/>
              </a:buClr>
            </a:pPr>
            <a:r>
              <a:rPr lang="nl-NL" altLang="nl-NL" smtClean="0"/>
              <a:t>Kwaliteitsgids V.O. lezen</a:t>
            </a:r>
          </a:p>
          <a:p>
            <a:pPr>
              <a:buClr>
                <a:srgbClr val="99CC00"/>
              </a:buClr>
            </a:pPr>
            <a:r>
              <a:rPr lang="nl-NL" altLang="nl-NL" smtClean="0"/>
              <a:t>Informeren bij leerlingen (en hun ouders)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nl-NL" dirty="0" smtClean="0"/>
              <a:t>Definitief adviesgesprek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2276872"/>
            <a:ext cx="7772400" cy="3742928"/>
          </a:xfrm>
        </p:spPr>
        <p:txBody>
          <a:bodyPr/>
          <a:lstStyle/>
          <a:p>
            <a:r>
              <a:rPr lang="nl-NL" dirty="0" smtClean="0"/>
              <a:t>Februari</a:t>
            </a:r>
          </a:p>
          <a:p>
            <a:r>
              <a:rPr lang="nl-NL" dirty="0" smtClean="0"/>
              <a:t>Tien minuten</a:t>
            </a:r>
          </a:p>
          <a:p>
            <a:r>
              <a:rPr lang="nl-NL" dirty="0" smtClean="0"/>
              <a:t>Mededeling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061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mtClean="0"/>
              <a:t>Aanmelding nieuwe school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84784"/>
            <a:ext cx="7620000" cy="4968552"/>
          </a:xfrm>
        </p:spPr>
        <p:txBody>
          <a:bodyPr/>
          <a:lstStyle/>
          <a:p>
            <a:pPr>
              <a:buClr>
                <a:srgbClr val="99CC00"/>
              </a:buClr>
            </a:pPr>
            <a:r>
              <a:rPr lang="nl-NL" altLang="nl-NL" sz="2400" dirty="0" smtClean="0"/>
              <a:t>Het formulier invullen en naar de nieuwe school sturen.</a:t>
            </a:r>
          </a:p>
          <a:p>
            <a:pPr>
              <a:buClr>
                <a:srgbClr val="99CC00"/>
              </a:buClr>
            </a:pPr>
            <a:r>
              <a:rPr lang="nl-NL" altLang="nl-NL" sz="2400" dirty="0" smtClean="0"/>
              <a:t>Aanmelding in inschrijfweek, uiterlijk 1 april.</a:t>
            </a:r>
          </a:p>
          <a:p>
            <a:pPr>
              <a:buClr>
                <a:srgbClr val="99CC00"/>
              </a:buClr>
            </a:pPr>
            <a:r>
              <a:rPr lang="nl-NL" altLang="nl-NL" sz="2400" dirty="0" smtClean="0"/>
              <a:t>De Brug levert onderwijskundig rapport aan VO-school na inzage door ouders.</a:t>
            </a:r>
          </a:p>
          <a:p>
            <a:pPr>
              <a:buClr>
                <a:srgbClr val="99CC00"/>
              </a:buClr>
            </a:pPr>
            <a:r>
              <a:rPr lang="nl-NL" altLang="nl-NL" sz="2400" dirty="0" smtClean="0"/>
              <a:t>VO-school bepaalt of leerling geplaatst wordt, aanvullend getoetst moet worden of afgewezen wordt.</a:t>
            </a:r>
          </a:p>
          <a:p>
            <a:pPr>
              <a:buClr>
                <a:srgbClr val="99CC00"/>
              </a:buClr>
            </a:pPr>
            <a:r>
              <a:rPr lang="nl-NL" altLang="nl-NL" sz="2400" dirty="0" smtClean="0"/>
              <a:t>Aanmelden mag bij 1 school tegelijk.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143000"/>
          </a:xfrm>
        </p:spPr>
        <p:txBody>
          <a:bodyPr/>
          <a:lstStyle/>
          <a:p>
            <a:r>
              <a:rPr lang="nl-NL" dirty="0" smtClean="0"/>
              <a:t>Eindtoets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1628800"/>
            <a:ext cx="7772400" cy="4752528"/>
          </a:xfrm>
        </p:spPr>
        <p:txBody>
          <a:bodyPr/>
          <a:lstStyle/>
          <a:p>
            <a:pPr marL="0" indent="0">
              <a:buNone/>
            </a:pPr>
            <a:r>
              <a:rPr lang="nl-NL" sz="2000" dirty="0" smtClean="0"/>
              <a:t>Geen / kleine invloed op schooladvies:</a:t>
            </a:r>
          </a:p>
          <a:p>
            <a:pPr marL="0" indent="0">
              <a:buNone/>
            </a:pPr>
            <a:endParaRPr lang="nl-NL" sz="2000" dirty="0" smtClean="0"/>
          </a:p>
          <a:p>
            <a:pPr marL="0" indent="0" algn="ctr">
              <a:buNone/>
            </a:pPr>
            <a:r>
              <a:rPr lang="nl-NL" sz="2000" dirty="0" smtClean="0"/>
              <a:t>Wel omhoog …</a:t>
            </a:r>
          </a:p>
          <a:p>
            <a:pPr marL="0" indent="0" algn="ctr">
              <a:buNone/>
            </a:pPr>
            <a:r>
              <a:rPr lang="nl-NL" sz="2000" dirty="0" smtClean="0"/>
              <a:t>maar niet omlaag</a:t>
            </a:r>
          </a:p>
          <a:p>
            <a:pPr marL="0" indent="0">
              <a:buNone/>
            </a:pPr>
            <a:r>
              <a:rPr lang="nl-NL" sz="2000" dirty="0" smtClean="0"/>
              <a:t>Afname in april: </a:t>
            </a:r>
          </a:p>
          <a:p>
            <a:pPr marL="0" indent="0">
              <a:buNone/>
            </a:pPr>
            <a:r>
              <a:rPr lang="nl-NL" sz="2000" dirty="0" smtClean="0"/>
              <a:t>Papier of digitaal</a:t>
            </a:r>
          </a:p>
          <a:p>
            <a:pPr marL="0" indent="0">
              <a:buNone/>
            </a:pPr>
            <a:r>
              <a:rPr lang="nl-NL" sz="2000" dirty="0" smtClean="0"/>
              <a:t>15-16-17 en 21-22-23 en 28-29-30 april</a:t>
            </a:r>
          </a:p>
          <a:p>
            <a:pPr marL="0" indent="0">
              <a:buNone/>
            </a:pPr>
            <a:r>
              <a:rPr lang="nl-NL" sz="2000" smtClean="0"/>
              <a:t>Bij ziekte </a:t>
            </a:r>
            <a:r>
              <a:rPr lang="nl-NL" sz="2000" dirty="0" smtClean="0"/>
              <a:t>inhaalmoment in mei</a:t>
            </a:r>
          </a:p>
          <a:p>
            <a:pPr marL="0" indent="0">
              <a:buNone/>
            </a:pPr>
            <a:r>
              <a:rPr lang="nl-NL" sz="2000" dirty="0"/>
              <a:t>T</a:t>
            </a:r>
            <a:r>
              <a:rPr lang="nl-NL" sz="2000" dirty="0" smtClean="0"/>
              <a:t>wee niveaus, een uitslag</a:t>
            </a:r>
          </a:p>
          <a:p>
            <a:pPr marL="0" indent="0">
              <a:buNone/>
            </a:pPr>
            <a:r>
              <a:rPr lang="nl-NL" sz="2000" dirty="0" smtClean="0"/>
              <a:t>Aanpassingen bij dyslexie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1400" dirty="0">
                <a:hlinkClick r:id="rId2"/>
              </a:rPr>
              <a:t>https://www.centraleeindtoetspo.nl/leerlingen-en-ouders/doe-het-zelf</a:t>
            </a:r>
            <a:r>
              <a:rPr lang="nl-NL" sz="1400" dirty="0" smtClean="0">
                <a:hlinkClick r:id="rId2"/>
              </a:rPr>
              <a:t>/</a:t>
            </a:r>
            <a:endParaRPr lang="nl-NL" sz="1400" dirty="0" smtClean="0"/>
          </a:p>
          <a:p>
            <a:pPr marL="0" indent="0">
              <a:buNone/>
            </a:pPr>
            <a:r>
              <a:rPr lang="nl-NL" sz="1400" dirty="0" smtClean="0"/>
              <a:t>- Online toets, ouderkrant, …</a:t>
            </a: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310287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Voorbereiding op VO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Kind maakt een nieuwe start</a:t>
            </a:r>
          </a:p>
          <a:p>
            <a:pPr lvl="1"/>
            <a:r>
              <a:rPr lang="nl-NL" dirty="0" smtClean="0"/>
              <a:t>Met plezier naar het VO (</a:t>
            </a:r>
            <a:r>
              <a:rPr lang="nl-NL" dirty="0" err="1" smtClean="0"/>
              <a:t>ggd</a:t>
            </a:r>
            <a:r>
              <a:rPr lang="nl-NL" dirty="0" smtClean="0"/>
              <a:t>)</a:t>
            </a:r>
          </a:p>
          <a:p>
            <a:pPr lvl="1"/>
            <a:endParaRPr lang="nl-NL" dirty="0" smtClean="0"/>
          </a:p>
          <a:p>
            <a:r>
              <a:rPr lang="nl-NL" dirty="0" smtClean="0"/>
              <a:t>Ouders krijgen een andere rol!</a:t>
            </a:r>
          </a:p>
          <a:p>
            <a:pPr lvl="1"/>
            <a:r>
              <a:rPr lang="nl-NL" dirty="0" smtClean="0"/>
              <a:t>Beter omgaan met pubers (</a:t>
            </a:r>
            <a:r>
              <a:rPr lang="nl-NL" dirty="0" err="1" smtClean="0"/>
              <a:t>ggd</a:t>
            </a:r>
            <a:r>
              <a:rPr lang="nl-NL" dirty="0" smtClean="0"/>
              <a:t>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445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mtClean="0"/>
              <a:t>VRAGEN??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 smtClean="0"/>
          </a:p>
        </p:txBody>
      </p:sp>
      <p:pic>
        <p:nvPicPr>
          <p:cNvPr id="29701" name="Picture 4" descr="MC900434859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1773238"/>
            <a:ext cx="2736850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l-NL" altLang="nl-NL" smtClean="0"/>
              <a:t>Succes met de keuze!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altLang="nl-NL" sz="4400" smtClean="0">
                <a:solidFill>
                  <a:schemeClr val="tx2"/>
                </a:solidFill>
              </a:rPr>
              <a:t>Wel thuis en bedankt voor uw komst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mtClean="0"/>
              <a:t>En straks……..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99CC00"/>
              </a:buClr>
            </a:pPr>
            <a:r>
              <a:rPr lang="nl-NL" altLang="nl-NL" smtClean="0"/>
              <a:t>Op de fiets door weer en wind</a:t>
            </a:r>
          </a:p>
          <a:p>
            <a:pPr>
              <a:buClr>
                <a:srgbClr val="99CC00"/>
              </a:buClr>
            </a:pPr>
            <a:r>
              <a:rPr lang="nl-NL" altLang="nl-NL" smtClean="0"/>
              <a:t>Een groot gebouw</a:t>
            </a:r>
          </a:p>
          <a:p>
            <a:pPr>
              <a:buClr>
                <a:srgbClr val="99CC00"/>
              </a:buClr>
            </a:pPr>
            <a:r>
              <a:rPr lang="nl-NL" altLang="nl-NL" smtClean="0"/>
              <a:t>Van stoere oudsten naar “Brugpiepers”</a:t>
            </a:r>
          </a:p>
          <a:p>
            <a:pPr>
              <a:buClr>
                <a:srgbClr val="99CC00"/>
              </a:buClr>
            </a:pPr>
            <a:r>
              <a:rPr lang="nl-NL" altLang="nl-NL" smtClean="0"/>
              <a:t>Meer huiswerk</a:t>
            </a:r>
          </a:p>
          <a:p>
            <a:pPr>
              <a:buClr>
                <a:srgbClr val="99CC00"/>
              </a:buClr>
            </a:pPr>
            <a:r>
              <a:rPr lang="nl-NL" altLang="nl-NL" smtClean="0"/>
              <a:t>Nieuwe vakken</a:t>
            </a:r>
          </a:p>
          <a:p>
            <a:pPr>
              <a:buClr>
                <a:srgbClr val="99CC00"/>
              </a:buClr>
            </a:pPr>
            <a:r>
              <a:rPr lang="nl-NL" altLang="nl-NL" smtClean="0"/>
              <a:t>Voor elk vak een andere docent</a:t>
            </a:r>
          </a:p>
          <a:p>
            <a:endParaRPr lang="nl-NL" altLang="nl-NL" smtClean="0"/>
          </a:p>
          <a:p>
            <a:pPr>
              <a:buFont typeface="Wingdings" panose="05000000000000000000" pitchFamily="2" charset="2"/>
              <a:buNone/>
            </a:pPr>
            <a:endParaRPr lang="nl-NL" altLang="nl-NL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 smtClean="0"/>
              <a:t>Soorten Onderwijs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body" sz="half" idx="2"/>
          </p:nvPr>
        </p:nvSpPr>
        <p:spPr>
          <a:xfrm>
            <a:off x="966788" y="2117725"/>
            <a:ext cx="5060950" cy="3827463"/>
          </a:xfrm>
        </p:spPr>
        <p:txBody>
          <a:bodyPr/>
          <a:lstStyle/>
          <a:p>
            <a:pPr>
              <a:buClr>
                <a:srgbClr val="99CC00"/>
              </a:buClr>
            </a:pPr>
            <a:r>
              <a:rPr lang="nl-NL" altLang="nl-NL" sz="2400" dirty="0" smtClean="0"/>
              <a:t>Praktijkonderwijs (PRO) 4 jaar</a:t>
            </a:r>
          </a:p>
          <a:p>
            <a:pPr>
              <a:buClr>
                <a:srgbClr val="99CC00"/>
              </a:buClr>
            </a:pPr>
            <a:r>
              <a:rPr lang="nl-NL" altLang="nl-NL" sz="2400" dirty="0" smtClean="0"/>
              <a:t>VMBO     4 jaar</a:t>
            </a:r>
          </a:p>
          <a:p>
            <a:pPr>
              <a:buClr>
                <a:srgbClr val="99CC00"/>
              </a:buClr>
            </a:pPr>
            <a:r>
              <a:rPr lang="nl-NL" altLang="nl-NL" sz="2400" dirty="0" smtClean="0"/>
              <a:t>HAVO     5 jaar</a:t>
            </a:r>
          </a:p>
          <a:p>
            <a:pPr>
              <a:buClr>
                <a:srgbClr val="99CC00"/>
              </a:buClr>
            </a:pPr>
            <a:r>
              <a:rPr lang="nl-NL" altLang="nl-NL" sz="2400" dirty="0" smtClean="0"/>
              <a:t>VWO       6 jaar</a:t>
            </a:r>
          </a:p>
          <a:p>
            <a:pPr>
              <a:buClr>
                <a:srgbClr val="99CC00"/>
              </a:buClr>
              <a:buFont typeface="Wingdings" panose="05000000000000000000" pitchFamily="2" charset="2"/>
              <a:buNone/>
            </a:pPr>
            <a:endParaRPr lang="nl-NL" altLang="nl-NL" sz="2400" dirty="0" smtClean="0"/>
          </a:p>
        </p:txBody>
      </p:sp>
      <p:graphicFrame>
        <p:nvGraphicFramePr>
          <p:cNvPr id="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045113"/>
              </p:ext>
            </p:extLst>
          </p:nvPr>
        </p:nvGraphicFramePr>
        <p:xfrm>
          <a:off x="1691680" y="1484784"/>
          <a:ext cx="5994400" cy="396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jdelijke aanduiding voor dianumm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CBF932BA-7172-4D62-AAEA-0CE1ECBEFE06}" type="slidenum">
              <a:rPr lang="nl-NL" altLang="nl-NL" sz="1400"/>
              <a:pPr algn="r">
                <a:spcBef>
                  <a:spcPct val="0"/>
                </a:spcBef>
                <a:buFontTx/>
                <a:buNone/>
              </a:pPr>
              <a:t>5</a:t>
            </a:fld>
            <a:endParaRPr lang="nl-NL" altLang="nl-NL" sz="14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  <a:noFill/>
        </p:spPr>
        <p:txBody>
          <a:bodyPr/>
          <a:lstStyle/>
          <a:p>
            <a:pPr algn="l"/>
            <a:r>
              <a:rPr lang="nl-NL" altLang="nl-NL" sz="3200" smtClean="0">
                <a:solidFill>
                  <a:srgbClr val="FFFF00"/>
                </a:solidFill>
              </a:rPr>
              <a:t>Het reguliere voortgezet onderwijs: </a:t>
            </a:r>
            <a:br>
              <a:rPr lang="nl-NL" altLang="nl-NL" sz="3200" smtClean="0">
                <a:solidFill>
                  <a:srgbClr val="FFFF00"/>
                </a:solidFill>
              </a:rPr>
            </a:br>
            <a:endParaRPr lang="nl-NL" altLang="nl-NL" sz="3200" smtClean="0">
              <a:solidFill>
                <a:srgbClr val="FFFF00"/>
              </a:solidFill>
            </a:endParaRPr>
          </a:p>
        </p:txBody>
      </p:sp>
      <p:graphicFrame>
        <p:nvGraphicFramePr>
          <p:cNvPr id="7172" name="Object 3"/>
          <p:cNvGraphicFramePr>
            <a:graphicFrameLocks/>
          </p:cNvGraphicFramePr>
          <p:nvPr/>
        </p:nvGraphicFramePr>
        <p:xfrm>
          <a:off x="762000" y="2057400"/>
          <a:ext cx="7773988" cy="410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Grafiek" r:id="rId4" imgW="7775575" imgH="4108450" progId="MSGraph.Chart.5">
                  <p:embed/>
                </p:oleObj>
              </mc:Choice>
              <mc:Fallback>
                <p:oleObj name="Grafiek" r:id="rId4" imgW="7775575" imgH="4108450" progId="MSGraph.Chart.5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057400"/>
                        <a:ext cx="7773988" cy="410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"/>
          <p:cNvGraphicFramePr>
            <a:graphicFrameLocks/>
          </p:cNvGraphicFramePr>
          <p:nvPr/>
        </p:nvGraphicFramePr>
        <p:xfrm>
          <a:off x="1371600" y="1828800"/>
          <a:ext cx="5929313" cy="419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Document" r:id="rId6" imgW="5930900" imgH="4195763" progId="Word.Document.8">
                  <p:embed/>
                </p:oleObj>
              </mc:Choice>
              <mc:Fallback>
                <p:oleObj name="Document" r:id="rId6" imgW="5930900" imgH="4195763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828800"/>
                        <a:ext cx="5929313" cy="419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5"/>
          <p:cNvSpPr>
            <a:spLocks noChangeArrowheads="1"/>
          </p:cNvSpPr>
          <p:nvPr/>
        </p:nvSpPr>
        <p:spPr bwMode="auto">
          <a:xfrm>
            <a:off x="381000" y="16764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nl-NL" altLang="nl-NL" sz="1800" b="1">
                <a:solidFill>
                  <a:srgbClr val="FF3300"/>
                </a:solidFill>
              </a:rPr>
              <a:t>leerjaar</a:t>
            </a:r>
          </a:p>
        </p:txBody>
      </p:sp>
      <p:sp>
        <p:nvSpPr>
          <p:cNvPr id="7175" name="Rectangle 6"/>
          <p:cNvSpPr>
            <a:spLocks noChangeArrowheads="1"/>
          </p:cNvSpPr>
          <p:nvPr/>
        </p:nvSpPr>
        <p:spPr bwMode="auto">
          <a:xfrm>
            <a:off x="990600" y="2133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nl-NL" altLang="nl-NL" sz="2400">
                <a:solidFill>
                  <a:srgbClr val="00FFFF"/>
                </a:solidFill>
              </a:rPr>
              <a:t>6</a:t>
            </a:r>
          </a:p>
        </p:txBody>
      </p:sp>
      <p:sp>
        <p:nvSpPr>
          <p:cNvPr id="7176" name="Rectangle 7"/>
          <p:cNvSpPr>
            <a:spLocks noChangeArrowheads="1"/>
          </p:cNvSpPr>
          <p:nvPr/>
        </p:nvSpPr>
        <p:spPr bwMode="auto">
          <a:xfrm>
            <a:off x="990600" y="2743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nl-NL" altLang="nl-NL" sz="2400">
                <a:solidFill>
                  <a:srgbClr val="00FFFF"/>
                </a:solidFill>
              </a:rPr>
              <a:t>5</a:t>
            </a:r>
          </a:p>
        </p:txBody>
      </p:sp>
      <p:sp>
        <p:nvSpPr>
          <p:cNvPr id="7177" name="Rectangle 8"/>
          <p:cNvSpPr>
            <a:spLocks noChangeArrowheads="1"/>
          </p:cNvSpPr>
          <p:nvPr/>
        </p:nvSpPr>
        <p:spPr bwMode="auto">
          <a:xfrm>
            <a:off x="990600" y="3352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nl-NL" altLang="nl-NL" sz="2400">
                <a:solidFill>
                  <a:srgbClr val="00FFFF"/>
                </a:solidFill>
              </a:rPr>
              <a:t>4</a:t>
            </a:r>
          </a:p>
        </p:txBody>
      </p:sp>
      <p:sp>
        <p:nvSpPr>
          <p:cNvPr id="7178" name="Rectangle 9"/>
          <p:cNvSpPr>
            <a:spLocks noChangeArrowheads="1"/>
          </p:cNvSpPr>
          <p:nvPr/>
        </p:nvSpPr>
        <p:spPr bwMode="auto">
          <a:xfrm>
            <a:off x="990600" y="3962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nl-NL" altLang="nl-NL" sz="2400">
                <a:solidFill>
                  <a:srgbClr val="00FFFF"/>
                </a:solidFill>
              </a:rPr>
              <a:t>3</a:t>
            </a:r>
          </a:p>
        </p:txBody>
      </p:sp>
      <p:sp>
        <p:nvSpPr>
          <p:cNvPr id="7179" name="Rectangle 10"/>
          <p:cNvSpPr>
            <a:spLocks noChangeArrowheads="1"/>
          </p:cNvSpPr>
          <p:nvPr/>
        </p:nvSpPr>
        <p:spPr bwMode="auto">
          <a:xfrm>
            <a:off x="990600" y="4572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nl-NL" altLang="nl-NL" sz="2400">
                <a:solidFill>
                  <a:srgbClr val="00FFFF"/>
                </a:solidFill>
              </a:rPr>
              <a:t>2</a:t>
            </a:r>
          </a:p>
        </p:txBody>
      </p:sp>
      <p:sp>
        <p:nvSpPr>
          <p:cNvPr id="7180" name="Rectangle 11"/>
          <p:cNvSpPr>
            <a:spLocks noChangeArrowheads="1"/>
          </p:cNvSpPr>
          <p:nvPr/>
        </p:nvSpPr>
        <p:spPr bwMode="auto">
          <a:xfrm>
            <a:off x="990600" y="5257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nl-NL" altLang="nl-NL" sz="2400">
                <a:solidFill>
                  <a:srgbClr val="00FFFF"/>
                </a:solidFill>
              </a:rPr>
              <a:t>1</a:t>
            </a:r>
          </a:p>
        </p:txBody>
      </p:sp>
      <p:sp>
        <p:nvSpPr>
          <p:cNvPr id="7181" name="Rectangle 12"/>
          <p:cNvSpPr>
            <a:spLocks noChangeArrowheads="1"/>
          </p:cNvSpPr>
          <p:nvPr/>
        </p:nvSpPr>
        <p:spPr bwMode="auto">
          <a:xfrm>
            <a:off x="0" y="5867400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nl-NL" altLang="nl-NL" sz="1800" b="1">
                <a:solidFill>
                  <a:srgbClr val="FF3300"/>
                </a:solidFill>
              </a:rPr>
              <a:t>schooltype</a:t>
            </a:r>
          </a:p>
        </p:txBody>
      </p:sp>
      <p:sp>
        <p:nvSpPr>
          <p:cNvPr id="7182" name="Rectangle 13"/>
          <p:cNvSpPr>
            <a:spLocks noChangeArrowheads="1"/>
          </p:cNvSpPr>
          <p:nvPr/>
        </p:nvSpPr>
        <p:spPr bwMode="auto">
          <a:xfrm>
            <a:off x="1371600" y="57912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nl-NL" altLang="nl-NL" sz="2400">
                <a:solidFill>
                  <a:srgbClr val="FF66FF"/>
                </a:solidFill>
              </a:rPr>
              <a:t>vwo</a:t>
            </a:r>
          </a:p>
        </p:txBody>
      </p:sp>
      <p:sp>
        <p:nvSpPr>
          <p:cNvPr id="7183" name="Rectangle 14"/>
          <p:cNvSpPr>
            <a:spLocks noChangeArrowheads="1"/>
          </p:cNvSpPr>
          <p:nvPr/>
        </p:nvSpPr>
        <p:spPr bwMode="auto">
          <a:xfrm>
            <a:off x="2209800" y="57912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nl-NL" altLang="nl-NL" sz="2400">
                <a:solidFill>
                  <a:srgbClr val="FF66FF"/>
                </a:solidFill>
              </a:rPr>
              <a:t>havo</a:t>
            </a:r>
          </a:p>
        </p:txBody>
      </p:sp>
      <p:sp>
        <p:nvSpPr>
          <p:cNvPr id="7184" name="Rectangle 15"/>
          <p:cNvSpPr>
            <a:spLocks noChangeArrowheads="1"/>
          </p:cNvSpPr>
          <p:nvPr/>
        </p:nvSpPr>
        <p:spPr bwMode="auto">
          <a:xfrm>
            <a:off x="3124200" y="57912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nl-NL" altLang="nl-NL" sz="2400">
                <a:solidFill>
                  <a:srgbClr val="FF66FF"/>
                </a:solidFill>
              </a:rPr>
              <a:t>vmbo</a:t>
            </a:r>
          </a:p>
        </p:txBody>
      </p:sp>
      <p:sp>
        <p:nvSpPr>
          <p:cNvPr id="7185" name="Line 16"/>
          <p:cNvSpPr>
            <a:spLocks noChangeShapeType="1"/>
          </p:cNvSpPr>
          <p:nvPr/>
        </p:nvSpPr>
        <p:spPr bwMode="auto">
          <a:xfrm flipV="1">
            <a:off x="1752600" y="1371600"/>
            <a:ext cx="0" cy="685800"/>
          </a:xfrm>
          <a:prstGeom prst="line">
            <a:avLst/>
          </a:prstGeom>
          <a:noFill/>
          <a:ln w="25400">
            <a:solidFill>
              <a:srgbClr val="00FFFF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186" name="Line 17"/>
          <p:cNvSpPr>
            <a:spLocks noChangeShapeType="1"/>
          </p:cNvSpPr>
          <p:nvPr/>
        </p:nvSpPr>
        <p:spPr bwMode="auto">
          <a:xfrm flipV="1">
            <a:off x="2514600" y="1981200"/>
            <a:ext cx="0" cy="685800"/>
          </a:xfrm>
          <a:prstGeom prst="line">
            <a:avLst/>
          </a:prstGeom>
          <a:noFill/>
          <a:ln w="25400">
            <a:solidFill>
              <a:srgbClr val="00FFFF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187" name="Line 18"/>
          <p:cNvSpPr>
            <a:spLocks noChangeShapeType="1"/>
          </p:cNvSpPr>
          <p:nvPr/>
        </p:nvSpPr>
        <p:spPr bwMode="auto">
          <a:xfrm flipV="1">
            <a:off x="3810000" y="2362200"/>
            <a:ext cx="0" cy="914400"/>
          </a:xfrm>
          <a:prstGeom prst="line">
            <a:avLst/>
          </a:prstGeom>
          <a:noFill/>
          <a:ln w="25400">
            <a:solidFill>
              <a:srgbClr val="00FFFF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188" name="Line 19"/>
          <p:cNvSpPr>
            <a:spLocks noChangeShapeType="1"/>
          </p:cNvSpPr>
          <p:nvPr/>
        </p:nvSpPr>
        <p:spPr bwMode="auto">
          <a:xfrm flipH="1" flipV="1">
            <a:off x="1828800" y="1371600"/>
            <a:ext cx="381000" cy="304800"/>
          </a:xfrm>
          <a:prstGeom prst="line">
            <a:avLst/>
          </a:prstGeom>
          <a:noFill/>
          <a:ln w="25400">
            <a:solidFill>
              <a:srgbClr val="00FFFF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209800" y="1409700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hbo</a:t>
            </a:r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3124200" y="1760538"/>
            <a:ext cx="22717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ROC/AOC = MBO</a:t>
            </a:r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1173163" y="952500"/>
            <a:ext cx="1552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universiteit</a:t>
            </a:r>
          </a:p>
        </p:txBody>
      </p:sp>
      <p:sp>
        <p:nvSpPr>
          <p:cNvPr id="7192" name="Line 23"/>
          <p:cNvSpPr>
            <a:spLocks noChangeShapeType="1"/>
          </p:cNvSpPr>
          <p:nvPr/>
        </p:nvSpPr>
        <p:spPr bwMode="auto">
          <a:xfrm flipV="1">
            <a:off x="1981200" y="1752600"/>
            <a:ext cx="304800" cy="228600"/>
          </a:xfrm>
          <a:prstGeom prst="line">
            <a:avLst/>
          </a:prstGeom>
          <a:noFill/>
          <a:ln w="25400">
            <a:solidFill>
              <a:srgbClr val="FF3300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193" name="Line 24"/>
          <p:cNvSpPr>
            <a:spLocks noChangeShapeType="1"/>
          </p:cNvSpPr>
          <p:nvPr/>
        </p:nvSpPr>
        <p:spPr bwMode="auto">
          <a:xfrm>
            <a:off x="2286000" y="2286000"/>
            <a:ext cx="1143000" cy="0"/>
          </a:xfrm>
          <a:prstGeom prst="line">
            <a:avLst/>
          </a:prstGeom>
          <a:noFill/>
          <a:ln w="25400">
            <a:solidFill>
              <a:srgbClr val="FF3300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194" name="Line 25"/>
          <p:cNvSpPr>
            <a:spLocks noChangeShapeType="1"/>
          </p:cNvSpPr>
          <p:nvPr/>
        </p:nvSpPr>
        <p:spPr bwMode="auto">
          <a:xfrm flipV="1">
            <a:off x="3048000" y="2438400"/>
            <a:ext cx="381000" cy="228600"/>
          </a:xfrm>
          <a:prstGeom prst="line">
            <a:avLst/>
          </a:prstGeom>
          <a:noFill/>
          <a:ln w="25400">
            <a:solidFill>
              <a:srgbClr val="FF3300"/>
            </a:solidFill>
            <a:prstDash val="sysDot"/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195" name="Line 26"/>
          <p:cNvSpPr>
            <a:spLocks noChangeShapeType="1"/>
          </p:cNvSpPr>
          <p:nvPr/>
        </p:nvSpPr>
        <p:spPr bwMode="auto">
          <a:xfrm flipH="1">
            <a:off x="1752600" y="2971800"/>
            <a:ext cx="6858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196" name="Line 27"/>
          <p:cNvSpPr>
            <a:spLocks noChangeShapeType="1"/>
          </p:cNvSpPr>
          <p:nvPr/>
        </p:nvSpPr>
        <p:spPr bwMode="auto">
          <a:xfrm flipH="1">
            <a:off x="2743200" y="3581400"/>
            <a:ext cx="7620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197" name="Line 28"/>
          <p:cNvSpPr>
            <a:spLocks noChangeShapeType="1"/>
          </p:cNvSpPr>
          <p:nvPr/>
        </p:nvSpPr>
        <p:spPr bwMode="auto">
          <a:xfrm>
            <a:off x="3581400" y="3276600"/>
            <a:ext cx="0" cy="1219200"/>
          </a:xfrm>
          <a:prstGeom prst="line">
            <a:avLst/>
          </a:prstGeom>
          <a:noFill/>
          <a:ln w="25400">
            <a:solidFill>
              <a:schemeClr val="bg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198" name="Rectangle 29"/>
          <p:cNvSpPr>
            <a:spLocks noChangeArrowheads="1"/>
          </p:cNvSpPr>
          <p:nvPr/>
        </p:nvSpPr>
        <p:spPr bwMode="auto">
          <a:xfrm>
            <a:off x="3124200" y="3581400"/>
            <a:ext cx="933450" cy="130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nl-NL" altLang="nl-NL" sz="1800" b="1">
                <a:solidFill>
                  <a:schemeClr val="bg1"/>
                </a:solidFill>
              </a:rPr>
              <a:t>theore-</a:t>
            </a:r>
          </a:p>
          <a:p>
            <a:pPr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nl-NL" altLang="nl-NL" sz="1800" b="1">
                <a:solidFill>
                  <a:schemeClr val="bg1"/>
                </a:solidFill>
              </a:rPr>
              <a:t>tische</a:t>
            </a:r>
          </a:p>
          <a:p>
            <a:pPr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nl-NL" altLang="nl-NL" sz="1800" b="1">
                <a:solidFill>
                  <a:schemeClr val="bg1"/>
                </a:solidFill>
              </a:rPr>
              <a:t>leerweg</a:t>
            </a:r>
            <a:endParaRPr lang="nl-NL" altLang="nl-NL" sz="2400"/>
          </a:p>
          <a:p>
            <a:pPr>
              <a:lnSpc>
                <a:spcPct val="20000"/>
              </a:lnSpc>
              <a:spcBef>
                <a:spcPct val="50000"/>
              </a:spcBef>
              <a:buFontTx/>
              <a:buNone/>
            </a:pPr>
            <a:endParaRPr lang="nl-NL" altLang="nl-NL" sz="2400"/>
          </a:p>
        </p:txBody>
      </p:sp>
    </p:spTree>
    <p:extLst>
      <p:ext uri="{BB962C8B-B14F-4D97-AF65-F5344CB8AC3E}">
        <p14:creationId xmlns:p14="http://schemas.microsoft.com/office/powerpoint/2010/main" val="2910689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mtClean="0"/>
              <a:t>VMBO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05000"/>
            <a:ext cx="7162800" cy="4114800"/>
          </a:xfrm>
        </p:spPr>
        <p:txBody>
          <a:bodyPr/>
          <a:lstStyle/>
          <a:p>
            <a:pPr>
              <a:buClr>
                <a:srgbClr val="99CC00"/>
              </a:buClr>
            </a:pPr>
            <a:r>
              <a:rPr lang="nl-NL" altLang="nl-NL" sz="2400" dirty="0" smtClean="0"/>
              <a:t>Er zijn 4 leerwegen:</a:t>
            </a:r>
          </a:p>
          <a:p>
            <a:pPr marL="0" indent="0">
              <a:buClr>
                <a:srgbClr val="99CC00"/>
              </a:buClr>
              <a:buNone/>
            </a:pPr>
            <a:endParaRPr lang="nl-NL" altLang="nl-NL" sz="2400" dirty="0" smtClean="0"/>
          </a:p>
          <a:p>
            <a:pPr>
              <a:buClr>
                <a:srgbClr val="99CC00"/>
              </a:buClr>
            </a:pPr>
            <a:r>
              <a:rPr lang="nl-NL" altLang="nl-NL" sz="2400" dirty="0" smtClean="0"/>
              <a:t>1.BBL= Basisberoepsgerichte Leerweg</a:t>
            </a:r>
          </a:p>
          <a:p>
            <a:pPr>
              <a:buClr>
                <a:srgbClr val="99CC00"/>
              </a:buClr>
            </a:pPr>
            <a:r>
              <a:rPr lang="nl-NL" altLang="nl-NL" sz="2400" dirty="0" smtClean="0"/>
              <a:t>2.KBL= Kaderberoepsgerichte Leerweg</a:t>
            </a:r>
          </a:p>
          <a:p>
            <a:pPr>
              <a:buClr>
                <a:srgbClr val="99CC00"/>
              </a:buClr>
            </a:pPr>
            <a:r>
              <a:rPr lang="nl-NL" altLang="nl-NL" sz="2400" dirty="0" smtClean="0"/>
              <a:t>3.GL= Gemengde Leerweg</a:t>
            </a:r>
          </a:p>
          <a:p>
            <a:pPr>
              <a:buClr>
                <a:srgbClr val="99CC00"/>
              </a:buClr>
            </a:pPr>
            <a:r>
              <a:rPr lang="nl-NL" altLang="nl-NL" sz="2400" dirty="0" smtClean="0"/>
              <a:t>4.TL= Theoretische Leerweg</a:t>
            </a:r>
          </a:p>
          <a:p>
            <a:pPr marL="0" indent="0">
              <a:buClr>
                <a:srgbClr val="99CC00"/>
              </a:buClr>
              <a:buNone/>
            </a:pPr>
            <a:endParaRPr lang="nl-NL" altLang="nl-NL" sz="2400" dirty="0" smtClean="0"/>
          </a:p>
          <a:p>
            <a:pPr>
              <a:buClr>
                <a:srgbClr val="99CC00"/>
              </a:buClr>
            </a:pPr>
            <a:r>
              <a:rPr lang="nl-NL" altLang="nl-NL" sz="2400" dirty="0" smtClean="0"/>
              <a:t>Het VMBO moet in 5 jaar worden afgerond</a:t>
            </a:r>
          </a:p>
          <a:p>
            <a:pPr marL="0" indent="0">
              <a:buClr>
                <a:srgbClr val="99CC00"/>
              </a:buClr>
              <a:buNone/>
            </a:pPr>
            <a:endParaRPr lang="nl-NL" altLang="nl-NL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jdelijke aanduiding voor dianumm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43C81A3F-1C54-4D9E-A717-6CC3F3B9E4D7}" type="slidenum">
              <a:rPr lang="nl-NL" altLang="nl-NL" sz="1400"/>
              <a:pPr algn="r">
                <a:spcBef>
                  <a:spcPct val="0"/>
                </a:spcBef>
                <a:buFontTx/>
                <a:buNone/>
              </a:pPr>
              <a:t>7</a:t>
            </a:fld>
            <a:endParaRPr lang="nl-NL" altLang="nl-NL" sz="14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noFill/>
        </p:spPr>
        <p:txBody>
          <a:bodyPr/>
          <a:lstStyle/>
          <a:p>
            <a:pPr algn="l"/>
            <a:r>
              <a:rPr lang="nl-NL" altLang="nl-NL" sz="3200" smtClean="0">
                <a:solidFill>
                  <a:srgbClr val="FFFF00"/>
                </a:solidFill>
              </a:rPr>
              <a:t>Leerwegen en sectoren: </a:t>
            </a:r>
            <a:br>
              <a:rPr lang="nl-NL" altLang="nl-NL" sz="3200" smtClean="0">
                <a:solidFill>
                  <a:srgbClr val="FFFF00"/>
                </a:solidFill>
              </a:rPr>
            </a:br>
            <a:r>
              <a:rPr lang="nl-NL" altLang="nl-NL" sz="3200" smtClean="0">
                <a:solidFill>
                  <a:srgbClr val="FFFF00"/>
                </a:solidFill>
              </a:rPr>
              <a:t>welke ( 16 ) combinaties zijn er dus ?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2135188" y="1373188"/>
            <a:ext cx="1444625" cy="5254625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9804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3300"/>
            </a:solidFill>
            <a:miter lim="800000"/>
            <a:headEnd/>
            <a:tailEnd/>
          </a:ln>
          <a:effectLst>
            <a:prstShdw prst="shdw17" dist="17961" dir="2700000">
              <a:srgbClr val="FF33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3887788" y="1373188"/>
            <a:ext cx="1444625" cy="5254625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100000">
                <a:srgbClr val="FF3300">
                  <a:gamma/>
                  <a:shade val="49804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5564188" y="1373188"/>
            <a:ext cx="1444625" cy="525462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shade val="49804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7240588" y="1373188"/>
            <a:ext cx="1520825" cy="5254625"/>
          </a:xfrm>
          <a:prstGeom prst="rect">
            <a:avLst/>
          </a:prstGeom>
          <a:gradFill rotWithShape="0">
            <a:gsLst>
              <a:gs pos="0">
                <a:srgbClr val="FF66FF"/>
              </a:gs>
              <a:gs pos="100000">
                <a:srgbClr val="FF66FF">
                  <a:gamma/>
                  <a:shade val="49804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2286000" y="5494338"/>
            <a:ext cx="1016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 algn="l">
              <a:lnSpc>
                <a:spcPct val="6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theore-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tische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leerweg</a:t>
            </a: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4038600" y="5638800"/>
            <a:ext cx="14874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gemengde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leerweg</a:t>
            </a: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5791200" y="5486400"/>
            <a:ext cx="130175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l"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kader-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beroeps-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gerichte</a:t>
            </a:r>
            <a:endParaRPr lang="nl-NL">
              <a:solidFill>
                <a:schemeClr val="bg1"/>
              </a:solidFill>
            </a:endParaRPr>
          </a:p>
          <a:p>
            <a:pPr algn="l"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leerweg</a:t>
            </a:r>
          </a:p>
        </p:txBody>
      </p: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7391400" y="5502275"/>
            <a:ext cx="130175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l"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basis-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beroeps-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gerichte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leerweg</a:t>
            </a:r>
          </a:p>
        </p:txBody>
      </p:sp>
      <p:sp>
        <p:nvSpPr>
          <p:cNvPr id="19468" name="Rectangle 11"/>
          <p:cNvSpPr>
            <a:spLocks noChangeArrowheads="1"/>
          </p:cNvSpPr>
          <p:nvPr/>
        </p:nvSpPr>
        <p:spPr bwMode="auto">
          <a:xfrm>
            <a:off x="306388" y="2516188"/>
            <a:ext cx="8455025" cy="758825"/>
          </a:xfrm>
          <a:prstGeom prst="rect">
            <a:avLst/>
          </a:prstGeom>
          <a:noFill/>
          <a:ln w="127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19469" name="Rectangle 12"/>
          <p:cNvSpPr>
            <a:spLocks noChangeArrowheads="1"/>
          </p:cNvSpPr>
          <p:nvPr/>
        </p:nvSpPr>
        <p:spPr bwMode="auto">
          <a:xfrm>
            <a:off x="306388" y="3582988"/>
            <a:ext cx="8455025" cy="682625"/>
          </a:xfrm>
          <a:prstGeom prst="rect">
            <a:avLst/>
          </a:prstGeom>
          <a:noFill/>
          <a:ln w="127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19470" name="Rectangle 13"/>
          <p:cNvSpPr>
            <a:spLocks noChangeArrowheads="1"/>
          </p:cNvSpPr>
          <p:nvPr/>
        </p:nvSpPr>
        <p:spPr bwMode="auto">
          <a:xfrm>
            <a:off x="306388" y="4573588"/>
            <a:ext cx="8455025" cy="758825"/>
          </a:xfrm>
          <a:prstGeom prst="rect">
            <a:avLst/>
          </a:prstGeom>
          <a:noFill/>
          <a:ln w="127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390525" y="1706563"/>
            <a:ext cx="1042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techniek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381000" y="2667000"/>
            <a:ext cx="17478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zorg en welzijn</a:t>
            </a:r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479425" y="3687763"/>
            <a:ext cx="1169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economie</a:t>
            </a: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481013" y="4754563"/>
            <a:ext cx="1185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landbouw</a:t>
            </a:r>
          </a:p>
        </p:txBody>
      </p:sp>
      <p:sp>
        <p:nvSpPr>
          <p:cNvPr id="19475" name="Rectangle 18"/>
          <p:cNvSpPr>
            <a:spLocks noChangeArrowheads="1"/>
          </p:cNvSpPr>
          <p:nvPr/>
        </p:nvSpPr>
        <p:spPr bwMode="auto">
          <a:xfrm>
            <a:off x="306388" y="1525588"/>
            <a:ext cx="8455025" cy="758825"/>
          </a:xfrm>
          <a:prstGeom prst="rect">
            <a:avLst/>
          </a:prstGeom>
          <a:noFill/>
          <a:ln w="127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</p:spTree>
    <p:extLst>
      <p:ext uri="{BB962C8B-B14F-4D97-AF65-F5344CB8AC3E}">
        <p14:creationId xmlns:p14="http://schemas.microsoft.com/office/powerpoint/2010/main" val="25351029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numm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0D7279D9-0FA3-4FBC-BAD3-C18C89D69DF4}" type="slidenum">
              <a:rPr lang="nl-NL" altLang="nl-NL" sz="1400"/>
              <a:pPr algn="r">
                <a:spcBef>
                  <a:spcPct val="0"/>
                </a:spcBef>
                <a:buFontTx/>
                <a:buNone/>
              </a:pPr>
              <a:t>8</a:t>
            </a:fld>
            <a:endParaRPr lang="nl-NL" altLang="nl-NL" sz="14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72400" cy="1143000"/>
          </a:xfrm>
          <a:noFill/>
        </p:spPr>
        <p:txBody>
          <a:bodyPr/>
          <a:lstStyle/>
          <a:p>
            <a:pPr algn="l"/>
            <a:r>
              <a:rPr lang="nl-NL" altLang="nl-NL" sz="3200" smtClean="0">
                <a:solidFill>
                  <a:srgbClr val="FFFF00"/>
                </a:solidFill>
              </a:rPr>
              <a:t>Het vmbo: wat kun je daarna?</a:t>
            </a:r>
            <a:br>
              <a:rPr lang="nl-NL" altLang="nl-NL" sz="3200" smtClean="0">
                <a:solidFill>
                  <a:srgbClr val="FFFF00"/>
                </a:solidFill>
              </a:rPr>
            </a:br>
            <a:r>
              <a:rPr lang="nl-NL" altLang="nl-NL" sz="3200" smtClean="0">
                <a:solidFill>
                  <a:srgbClr val="FFFF00"/>
                </a:solidFill>
              </a:rPr>
              <a:t>Naar het ROC/AOC op diverse niveaus</a:t>
            </a:r>
            <a:br>
              <a:rPr lang="nl-NL" altLang="nl-NL" sz="3200" smtClean="0">
                <a:solidFill>
                  <a:srgbClr val="FFFF00"/>
                </a:solidFill>
              </a:rPr>
            </a:br>
            <a:r>
              <a:rPr lang="nl-NL" altLang="nl-NL" sz="3200" smtClean="0">
                <a:solidFill>
                  <a:srgbClr val="FFFF00"/>
                </a:solidFill>
              </a:rPr>
              <a:t> ( MBO)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144588" y="1906588"/>
            <a:ext cx="4568825" cy="1673225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9804"/>
                  <a:invGamma/>
                </a:schemeClr>
              </a:gs>
            </a:gsLst>
            <a:path path="rect">
              <a:fillToRect t="100000" r="10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5716588" y="1906588"/>
            <a:ext cx="1292225" cy="1673225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9804"/>
                  <a:invGamma/>
                </a:schemeClr>
              </a:gs>
            </a:gsLst>
            <a:path path="rect">
              <a:fillToRect t="100000" r="10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l-NL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1220788" y="4040188"/>
            <a:ext cx="1216025" cy="2359025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100000">
                <a:srgbClr val="FF3300">
                  <a:gamma/>
                  <a:shade val="49804"/>
                  <a:invGamma/>
                </a:srgbClr>
              </a:gs>
            </a:gsLst>
            <a:path path="rect">
              <a:fillToRect t="100000" r="10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theore-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tische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Leerweg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TL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2744788" y="4040188"/>
            <a:ext cx="1216025" cy="2359025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100000">
                <a:srgbClr val="FF3300">
                  <a:gamma/>
                  <a:shade val="49804"/>
                  <a:invGamma/>
                </a:srgbClr>
              </a:gs>
            </a:gsLst>
            <a:path path="rect">
              <a:fillToRect t="100000" r="10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gemengde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Leerweg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endParaRPr lang="nl-NL" sz="20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4213225" y="4006850"/>
            <a:ext cx="1216025" cy="2444750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100000">
                <a:srgbClr val="FF3300">
                  <a:gamma/>
                  <a:shade val="49804"/>
                  <a:invGamma/>
                </a:srgbClr>
              </a:gs>
            </a:gsLst>
            <a:path path="rect">
              <a:fillToRect t="100000" r="10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endParaRPr lang="nl-NL" sz="20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kader-</a:t>
            </a: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beroeps-</a:t>
            </a: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gerichte</a:t>
            </a:r>
            <a:endParaRPr lang="nl-NL">
              <a:solidFill>
                <a:schemeClr val="bg1"/>
              </a:solidFill>
            </a:endParaRP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Leerweg</a:t>
            </a: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KL</a:t>
            </a:r>
            <a:endParaRPr lang="nl-NL"/>
          </a:p>
          <a:p>
            <a:pPr>
              <a:defRPr/>
            </a:pPr>
            <a:endParaRPr lang="nl-NL"/>
          </a:p>
          <a:p>
            <a:pPr>
              <a:defRPr/>
            </a:pPr>
            <a:endParaRPr lang="nl-NL"/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5716588" y="4040188"/>
            <a:ext cx="1216025" cy="2359025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100000">
                <a:srgbClr val="FF3300">
                  <a:gamma/>
                  <a:shade val="49804"/>
                  <a:invGamma/>
                </a:srgbClr>
              </a:gs>
            </a:gsLst>
            <a:path path="rect">
              <a:fillToRect t="100000" r="10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basis-</a:t>
            </a: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beroeps-</a:t>
            </a: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gerichte</a:t>
            </a: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Leerweg</a:t>
            </a: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nl-NL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BL</a:t>
            </a: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1970088" y="2559007"/>
            <a:ext cx="2237792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b="1" dirty="0" smtClean="0">
                <a:solidFill>
                  <a:srgbClr val="FF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MBO niveau 3 en 4</a:t>
            </a:r>
            <a:endParaRPr lang="nl-NL" b="1" dirty="0">
              <a:solidFill>
                <a:srgbClr val="FF66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395" name="Line 10"/>
          <p:cNvSpPr>
            <a:spLocks noChangeShapeType="1"/>
          </p:cNvSpPr>
          <p:nvPr/>
        </p:nvSpPr>
        <p:spPr bwMode="auto">
          <a:xfrm flipH="1" flipV="1">
            <a:off x="685800" y="3733800"/>
            <a:ext cx="457200" cy="30480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6396" name="Line 11"/>
          <p:cNvSpPr>
            <a:spLocks noChangeShapeType="1"/>
          </p:cNvSpPr>
          <p:nvPr/>
        </p:nvSpPr>
        <p:spPr bwMode="auto">
          <a:xfrm flipV="1">
            <a:off x="1752600" y="3733800"/>
            <a:ext cx="0" cy="30480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6397" name="Line 12"/>
          <p:cNvSpPr>
            <a:spLocks noChangeShapeType="1"/>
          </p:cNvSpPr>
          <p:nvPr/>
        </p:nvSpPr>
        <p:spPr bwMode="auto">
          <a:xfrm flipV="1">
            <a:off x="3352800" y="3733800"/>
            <a:ext cx="0" cy="30480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6398" name="Line 13"/>
          <p:cNvSpPr>
            <a:spLocks noChangeShapeType="1"/>
          </p:cNvSpPr>
          <p:nvPr/>
        </p:nvSpPr>
        <p:spPr bwMode="auto">
          <a:xfrm flipV="1">
            <a:off x="4800600" y="3733800"/>
            <a:ext cx="0" cy="30480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6399" name="Line 14"/>
          <p:cNvSpPr>
            <a:spLocks noChangeShapeType="1"/>
          </p:cNvSpPr>
          <p:nvPr/>
        </p:nvSpPr>
        <p:spPr bwMode="auto">
          <a:xfrm flipV="1">
            <a:off x="6324600" y="3733800"/>
            <a:ext cx="0" cy="30480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6400" name="Line 15"/>
          <p:cNvSpPr>
            <a:spLocks noChangeShapeType="1"/>
          </p:cNvSpPr>
          <p:nvPr/>
        </p:nvSpPr>
        <p:spPr bwMode="auto">
          <a:xfrm flipH="1">
            <a:off x="5257800" y="3124200"/>
            <a:ext cx="685800" cy="0"/>
          </a:xfrm>
          <a:prstGeom prst="line">
            <a:avLst/>
          </a:prstGeom>
          <a:noFill/>
          <a:ln w="38100" cmpd="dbl">
            <a:solidFill>
              <a:srgbClr val="FFFF0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5675313" y="2144302"/>
            <a:ext cx="1199046" cy="1200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b="1" dirty="0" smtClean="0">
                <a:solidFill>
                  <a:srgbClr val="FF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MBO </a:t>
            </a:r>
          </a:p>
          <a:p>
            <a:pPr>
              <a:spcBef>
                <a:spcPct val="50000"/>
              </a:spcBef>
              <a:defRPr/>
            </a:pPr>
            <a:r>
              <a:rPr lang="nl-NL" b="1" dirty="0" smtClean="0">
                <a:solidFill>
                  <a:srgbClr val="FF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Niveau 1 </a:t>
            </a:r>
          </a:p>
          <a:p>
            <a:pPr>
              <a:spcBef>
                <a:spcPct val="50000"/>
              </a:spcBef>
              <a:defRPr/>
            </a:pPr>
            <a:r>
              <a:rPr lang="nl-NL" b="1" dirty="0" smtClean="0">
                <a:solidFill>
                  <a:srgbClr val="FF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 2</a:t>
            </a:r>
            <a:endParaRPr lang="nl-NL" b="1" dirty="0">
              <a:solidFill>
                <a:srgbClr val="FF66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337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jdelijke aanduiding voor dianumm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B92EEA18-EC2F-417F-A88D-D2262A08B79A}" type="slidenum">
              <a:rPr lang="nl-NL" altLang="nl-NL" sz="1400"/>
              <a:pPr algn="r">
                <a:spcBef>
                  <a:spcPct val="0"/>
                </a:spcBef>
                <a:buFontTx/>
                <a:buNone/>
              </a:pPr>
              <a:t>9</a:t>
            </a:fld>
            <a:endParaRPr lang="nl-NL" altLang="nl-NL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349500"/>
            <a:ext cx="7772400" cy="1143000"/>
          </a:xfrm>
          <a:noFill/>
        </p:spPr>
        <p:txBody>
          <a:bodyPr/>
          <a:lstStyle/>
          <a:p>
            <a:r>
              <a:rPr lang="nl-NL" altLang="nl-NL" sz="4000" smtClean="0">
                <a:solidFill>
                  <a:srgbClr val="FFFF00"/>
                </a:solidFill>
              </a:rPr>
              <a:t>LEERWEGONDERSTEUNING</a:t>
            </a:r>
            <a:br>
              <a:rPr lang="nl-NL" altLang="nl-NL" sz="4000" smtClean="0">
                <a:solidFill>
                  <a:srgbClr val="FFFF00"/>
                </a:solidFill>
              </a:rPr>
            </a:br>
            <a:r>
              <a:rPr lang="nl-NL" altLang="nl-NL" sz="4000" smtClean="0">
                <a:solidFill>
                  <a:srgbClr val="FFFF00"/>
                </a:solidFill>
              </a:rPr>
              <a:t/>
            </a:r>
            <a:br>
              <a:rPr lang="nl-NL" altLang="nl-NL" sz="4000" smtClean="0">
                <a:solidFill>
                  <a:srgbClr val="FFFF00"/>
                </a:solidFill>
              </a:rPr>
            </a:br>
            <a:r>
              <a:rPr lang="nl-NL" altLang="nl-NL" sz="4000" smtClean="0">
                <a:solidFill>
                  <a:srgbClr val="FFFF00"/>
                </a:solidFill>
              </a:rPr>
              <a:t>BINNEN DE</a:t>
            </a:r>
            <a:br>
              <a:rPr lang="nl-NL" altLang="nl-NL" sz="4000" smtClean="0">
                <a:solidFill>
                  <a:srgbClr val="FFFF00"/>
                </a:solidFill>
              </a:rPr>
            </a:br>
            <a:r>
              <a:rPr lang="nl-NL" altLang="nl-NL" sz="4000" smtClean="0">
                <a:solidFill>
                  <a:srgbClr val="FFFF00"/>
                </a:solidFill>
              </a:rPr>
              <a:t/>
            </a:r>
            <a:br>
              <a:rPr lang="nl-NL" altLang="nl-NL" sz="4000" smtClean="0">
                <a:solidFill>
                  <a:srgbClr val="FFFF00"/>
                </a:solidFill>
              </a:rPr>
            </a:br>
            <a:r>
              <a:rPr lang="nl-NL" altLang="nl-NL" sz="4000" smtClean="0">
                <a:solidFill>
                  <a:srgbClr val="FFFF00"/>
                </a:solidFill>
              </a:rPr>
              <a:t>LEERWEGEN VAN HET VMBO</a:t>
            </a:r>
          </a:p>
        </p:txBody>
      </p:sp>
    </p:spTree>
    <p:extLst>
      <p:ext uri="{BB962C8B-B14F-4D97-AF65-F5344CB8AC3E}">
        <p14:creationId xmlns:p14="http://schemas.microsoft.com/office/powerpoint/2010/main" val="311537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ANCHTO" val="257"/>
  <p:tag name="HOTSPOTTYPE" val="DefinedInNavigator"/>
  <p:tag name="DEFINEDINNAVIGATOR" val="True"/>
</p:tagLst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1E2E53"/>
      </a:dk2>
      <a:lt2>
        <a:srgbClr val="FFCC00"/>
      </a:lt2>
      <a:accent1>
        <a:srgbClr val="FF9933"/>
      </a:accent1>
      <a:accent2>
        <a:srgbClr val="336699"/>
      </a:accent2>
      <a:accent3>
        <a:srgbClr val="ABADB3"/>
      </a:accent3>
      <a:accent4>
        <a:srgbClr val="DADADA"/>
      </a:accent4>
      <a:accent5>
        <a:srgbClr val="FFCAAD"/>
      </a:accent5>
      <a:accent6>
        <a:srgbClr val="2D5C8A"/>
      </a:accent6>
      <a:hlink>
        <a:srgbClr val="EAEAEA"/>
      </a:hlink>
      <a:folHlink>
        <a:srgbClr val="A73737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1E2E53"/>
        </a:dk2>
        <a:lt2>
          <a:srgbClr val="FFCC00"/>
        </a:lt2>
        <a:accent1>
          <a:srgbClr val="FF9933"/>
        </a:accent1>
        <a:accent2>
          <a:srgbClr val="336699"/>
        </a:accent2>
        <a:accent3>
          <a:srgbClr val="ABADB3"/>
        </a:accent3>
        <a:accent4>
          <a:srgbClr val="DADADA"/>
        </a:accent4>
        <a:accent5>
          <a:srgbClr val="FFCAAD"/>
        </a:accent5>
        <a:accent6>
          <a:srgbClr val="2D5C8A"/>
        </a:accent6>
        <a:hlink>
          <a:srgbClr val="EAEAEA"/>
        </a:hlink>
        <a:folHlink>
          <a:srgbClr val="A737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663300"/>
        </a:dk1>
        <a:lt1>
          <a:srgbClr val="FFFFFF"/>
        </a:lt1>
        <a:dk2>
          <a:srgbClr val="996633"/>
        </a:dk2>
        <a:lt2>
          <a:srgbClr val="868686"/>
        </a:lt2>
        <a:accent1>
          <a:srgbClr val="FF9900"/>
        </a:accent1>
        <a:accent2>
          <a:srgbClr val="CC6600"/>
        </a:accent2>
        <a:accent3>
          <a:srgbClr val="FFFFFF"/>
        </a:accent3>
        <a:accent4>
          <a:srgbClr val="562A00"/>
        </a:accent4>
        <a:accent5>
          <a:srgbClr val="FFCAAA"/>
        </a:accent5>
        <a:accent6>
          <a:srgbClr val="B95C00"/>
        </a:accent6>
        <a:hlink>
          <a:srgbClr val="FFCC00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2217</TotalTime>
  <Words>921</Words>
  <Application>Microsoft Office PowerPoint</Application>
  <PresentationFormat>Diavoorstelling (4:3)</PresentationFormat>
  <Paragraphs>263</Paragraphs>
  <Slides>29</Slides>
  <Notes>13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2</vt:i4>
      </vt:variant>
      <vt:variant>
        <vt:lpstr>Diatitels</vt:lpstr>
      </vt:variant>
      <vt:variant>
        <vt:i4>29</vt:i4>
      </vt:variant>
    </vt:vector>
  </HeadingPairs>
  <TitlesOfParts>
    <vt:vector size="35" baseType="lpstr">
      <vt:lpstr>Arial</vt:lpstr>
      <vt:lpstr>Times New Roman</vt:lpstr>
      <vt:lpstr>Wingdings</vt:lpstr>
      <vt:lpstr>Standaardontwerp</vt:lpstr>
      <vt:lpstr>Grafiek</vt:lpstr>
      <vt:lpstr>Document</vt:lpstr>
      <vt:lpstr>Straks naar het Voortgezet Onderwijs!</vt:lpstr>
      <vt:lpstr>De huidige situatie</vt:lpstr>
      <vt:lpstr>En straks……..</vt:lpstr>
      <vt:lpstr>Soorten Onderwijs</vt:lpstr>
      <vt:lpstr>Het reguliere voortgezet onderwijs:  </vt:lpstr>
      <vt:lpstr>VMBO</vt:lpstr>
      <vt:lpstr>Leerwegen en sectoren:  welke ( 16 ) combinaties zijn er dus ?</vt:lpstr>
      <vt:lpstr>Het vmbo: wat kun je daarna? Naar het ROC/AOC op diverse niveaus  ( MBO)</vt:lpstr>
      <vt:lpstr>LEERWEGONDERSTEUNING  BINNEN DE  LEERWEGEN VAN HET VMBO</vt:lpstr>
      <vt:lpstr>DOELSTELLING:</vt:lpstr>
      <vt:lpstr>Waar kijkt de RVC naar?</vt:lpstr>
      <vt:lpstr>LWO-speciaal:</vt:lpstr>
      <vt:lpstr>Praktijk Onderwijs ( PRO), voor leerlingen die:</vt:lpstr>
      <vt:lpstr>Welke profielen in het HAVO/VWO?</vt:lpstr>
      <vt:lpstr>Elk profiel in de Tweede Fase heeft:</vt:lpstr>
      <vt:lpstr>Waar gaan de Akersloters heen?</vt:lpstr>
      <vt:lpstr>Waar gaan de Akersloters heen?</vt:lpstr>
      <vt:lpstr>De stappen</vt:lpstr>
      <vt:lpstr>Voorgesprek</vt:lpstr>
      <vt:lpstr>Advies De Brug</vt:lpstr>
      <vt:lpstr>Rapportcijfers</vt:lpstr>
      <vt:lpstr>Voorlopig adviesgesprek</vt:lpstr>
      <vt:lpstr>Wat kunnen u en uw kind doen?</vt:lpstr>
      <vt:lpstr>Definitief adviesgesprek</vt:lpstr>
      <vt:lpstr>Aanmelding nieuwe school</vt:lpstr>
      <vt:lpstr>Eindtoets</vt:lpstr>
      <vt:lpstr>Voorbereiding op VO</vt:lpstr>
      <vt:lpstr>VRAGEN??</vt:lpstr>
      <vt:lpstr>Succes met de keuze!</vt:lpstr>
    </vt:vector>
  </TitlesOfParts>
  <Company>ForNext Software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 de groeten van groep 8!</dc:title>
  <dc:creator>Wouter Molenaar</dc:creator>
  <cp:lastModifiedBy>Helen Degenhart</cp:lastModifiedBy>
  <cp:revision>131</cp:revision>
  <cp:lastPrinted>1995-12-08T18:33:06Z</cp:lastPrinted>
  <dcterms:created xsi:type="dcterms:W3CDTF">1999-01-22T16:34:56Z</dcterms:created>
  <dcterms:modified xsi:type="dcterms:W3CDTF">2014-10-30T08:05:58Z</dcterms:modified>
</cp:coreProperties>
</file>